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50"/>
  </p:notesMasterIdLst>
  <p:sldIdLst>
    <p:sldId id="363" r:id="rId2"/>
    <p:sldId id="262" r:id="rId3"/>
    <p:sldId id="264" r:id="rId4"/>
    <p:sldId id="266" r:id="rId5"/>
    <p:sldId id="269" r:id="rId6"/>
    <p:sldId id="274" r:id="rId7"/>
    <p:sldId id="275" r:id="rId8"/>
    <p:sldId id="277" r:id="rId9"/>
    <p:sldId id="279" r:id="rId10"/>
    <p:sldId id="281" r:id="rId11"/>
    <p:sldId id="282" r:id="rId12"/>
    <p:sldId id="283" r:id="rId13"/>
    <p:sldId id="284" r:id="rId14"/>
    <p:sldId id="285" r:id="rId15"/>
    <p:sldId id="286" r:id="rId16"/>
    <p:sldId id="287" r:id="rId17"/>
    <p:sldId id="291" r:id="rId18"/>
    <p:sldId id="295" r:id="rId19"/>
    <p:sldId id="296" r:id="rId20"/>
    <p:sldId id="297" r:id="rId21"/>
    <p:sldId id="298" r:id="rId22"/>
    <p:sldId id="299" r:id="rId23"/>
    <p:sldId id="300" r:id="rId24"/>
    <p:sldId id="301" r:id="rId25"/>
    <p:sldId id="302" r:id="rId26"/>
    <p:sldId id="303" r:id="rId27"/>
    <p:sldId id="304" r:id="rId28"/>
    <p:sldId id="306" r:id="rId29"/>
    <p:sldId id="307" r:id="rId30"/>
    <p:sldId id="309" r:id="rId31"/>
    <p:sldId id="312" r:id="rId32"/>
    <p:sldId id="313" r:id="rId33"/>
    <p:sldId id="314" r:id="rId34"/>
    <p:sldId id="315" r:id="rId35"/>
    <p:sldId id="317" r:id="rId36"/>
    <p:sldId id="320" r:id="rId37"/>
    <p:sldId id="322" r:id="rId38"/>
    <p:sldId id="323" r:id="rId39"/>
    <p:sldId id="324" r:id="rId40"/>
    <p:sldId id="325" r:id="rId41"/>
    <p:sldId id="326" r:id="rId42"/>
    <p:sldId id="327" r:id="rId43"/>
    <p:sldId id="328" r:id="rId44"/>
    <p:sldId id="329" r:id="rId45"/>
    <p:sldId id="330" r:id="rId46"/>
    <p:sldId id="331" r:id="rId47"/>
    <p:sldId id="332" r:id="rId48"/>
    <p:sldId id="333" r:id="rId49"/>
  </p:sldIdLst>
  <p:sldSz cx="9144000" cy="5143500" type="screen16x9"/>
  <p:notesSz cx="6858000" cy="9144000"/>
  <p:embeddedFontLst>
    <p:embeddedFont>
      <p:font typeface="Nunito" pitchFamily="2" charset="77"/>
      <p:regular r:id="rId51"/>
      <p:bold r:id="rId52"/>
      <p:italic r:id="rId53"/>
      <p:boldItalic r:id="rId54"/>
    </p:embeddedFont>
    <p:embeddedFont>
      <p:font typeface="Proxima Nova" panose="02000506030000020004" pitchFamily="2" charset="0"/>
      <p:regular r:id="rId55"/>
      <p:bold r:id="rId56"/>
      <p:italic r:id="rId57"/>
      <p:boldItalic r:id="rId5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6280F8E-F0AB-4C6E-AAED-378873462E63}">
  <a:tblStyle styleId="{D6280F8E-F0AB-4C6E-AAED-378873462E6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1D8F45E-EEA1-4A68-97AB-10012B6109E2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62"/>
  </p:normalViewPr>
  <p:slideViewPr>
    <p:cSldViewPr snapToGrid="0">
      <p:cViewPr>
        <p:scale>
          <a:sx n="128" d="100"/>
          <a:sy n="128" d="100"/>
        </p:scale>
        <p:origin x="1160" y="44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font" Target="fonts/font5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3.fntdata"/><Relationship Id="rId58" Type="http://schemas.openxmlformats.org/officeDocument/2006/relationships/font" Target="fonts/font8.fntdata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6.fntdata"/><Relationship Id="rId8" Type="http://schemas.openxmlformats.org/officeDocument/2006/relationships/slide" Target="slides/slide7.xml"/><Relationship Id="rId51" Type="http://schemas.openxmlformats.org/officeDocument/2006/relationships/font" Target="fonts/font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4.fntdata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7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2.fntdata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10fe73f03d0_1_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5" name="Google Shape;365;g10fe73f03d0_1_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10fe73f03d0_1_3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4" name="Google Shape;374;g10fe73f03d0_1_3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10fe73f03d0_1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10fe73f03d0_1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10fe73f03d0_1_1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10fe73f03d0_1_1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10fe73f03d0_1_4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10fe73f03d0_1_4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10b6844ad21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10b6844ad21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10b6844ad21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10b6844ad21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10dde27c464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10dde27c464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10b6844ad21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10b6844ad21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10b6844ad21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10b6844ad21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0dde27c464_0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10dde27c464_0_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10b6844ad21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10b6844ad21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10f1d40365d_1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Google Shape;547;g10f1d40365d_1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10f1d40365d_1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10f1d40365d_1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10f1d40365d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" name="Google Shape;560;g10f1d40365d_1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10f1d40365d_1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" name="Google Shape;567;g10f1d40365d_1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10f1d40365d_1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4" name="Google Shape;574;g10f1d40365d_1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10f1d40365d_1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1" name="Google Shape;581;g10f1d40365d_1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10b6844ad21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8" name="Google Shape;588;g10b6844ad21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10fe73f03d0_1_4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" name="Google Shape;602;g10fe73f03d0_1_4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10b6844ad21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9" name="Google Shape;609;g10b6844ad21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10dde27c464_0_1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10dde27c464_0_1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10b6844ad21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6" name="Google Shape;626;g10b6844ad21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Likely examples: step counting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10c9cdf798a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7" name="Google Shape;657;g10c9cdf798a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g10c9cdf798a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3" name="Google Shape;663;g10c9cdf798a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g10fe73f03d0_1_4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0" name="Google Shape;670;g10fe73f03d0_1_4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g10fe73f03d0_1_4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7" name="Google Shape;677;g10fe73f03d0_1_4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g10fe73f03d0_1_4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Google Shape;699;g10fe73f03d0_1_4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g10fe73f03d0_1_4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7" name="Google Shape;727;g10fe73f03d0_1_4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g10fe73f03d0_1_5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3" name="Google Shape;743;g10fe73f03d0_1_5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g10fe73f03d0_1_5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2" name="Google Shape;752;g10fe73f03d0_1_5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g10fe73f03d0_1_5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9" name="Google Shape;759;g10fe73f03d0_1_5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10dde27c464_0_2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10dde27c464_0_2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g10fe73f03d0_1_5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7" name="Google Shape;767;g10fe73f03d0_1_5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g10fe73f03d0_1_5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5" name="Google Shape;775;g10fe73f03d0_1_5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g10fe73f03d0_1_5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5" name="Google Shape;785;g10fe73f03d0_1_5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g10fe73f03d0_1_5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7" name="Google Shape;797;g10fe73f03d0_1_5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g10fe73f03d0_1_5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8" name="Google Shape;808;g10fe73f03d0_1_5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g10fe73f03d0_1_6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8" name="Google Shape;818;g10fe73f03d0_1_6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g10fe73f03d0_1_6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8" name="Google Shape;828;g10fe73f03d0_1_6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g10fe73f03d0_1_6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7" name="Google Shape;837;g10fe73f03d0_1_6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g10f1d40365d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3" name="Google Shape;843;g10f1d40365d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10dde27c464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10dde27c464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10fe73f03d0_1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10fe73f03d0_1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10dde27c464_0_3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10dde27c464_0_3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10fe73f03d0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10fe73f03d0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10fe73f03d0_1_2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10fe73f03d0_1_2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Font typeface="Nunito"/>
              <a:buNone/>
              <a:defRPr sz="5200">
                <a:latin typeface="Nunito"/>
                <a:ea typeface="Nunito"/>
                <a:cs typeface="Nunito"/>
                <a:sym typeface="Nuni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Font typeface="Nunito"/>
              <a:buNone/>
              <a:defRPr sz="5200">
                <a:latin typeface="Nunito"/>
                <a:ea typeface="Nunito"/>
                <a:cs typeface="Nunito"/>
                <a:sym typeface="Nuni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Font typeface="Nunito"/>
              <a:buNone/>
              <a:defRPr sz="5200">
                <a:latin typeface="Nunito"/>
                <a:ea typeface="Nunito"/>
                <a:cs typeface="Nunito"/>
                <a:sym typeface="Nuni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Font typeface="Nunito"/>
              <a:buNone/>
              <a:defRPr sz="5200">
                <a:latin typeface="Nunito"/>
                <a:ea typeface="Nunito"/>
                <a:cs typeface="Nunito"/>
                <a:sym typeface="Nuni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Font typeface="Nunito"/>
              <a:buNone/>
              <a:defRPr sz="5200">
                <a:latin typeface="Nunito"/>
                <a:ea typeface="Nunito"/>
                <a:cs typeface="Nunito"/>
                <a:sym typeface="Nuni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Font typeface="Nunito"/>
              <a:buNone/>
              <a:defRPr sz="5200">
                <a:latin typeface="Nunito"/>
                <a:ea typeface="Nunito"/>
                <a:cs typeface="Nunito"/>
                <a:sym typeface="Nuni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Font typeface="Nunito"/>
              <a:buNone/>
              <a:defRPr sz="5200">
                <a:latin typeface="Nunito"/>
                <a:ea typeface="Nunito"/>
                <a:cs typeface="Nunito"/>
                <a:sym typeface="Nuni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Font typeface="Nunito"/>
              <a:buNone/>
              <a:defRPr sz="5200">
                <a:latin typeface="Nunito"/>
                <a:ea typeface="Nunito"/>
                <a:cs typeface="Nunito"/>
                <a:sym typeface="Nuni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Font typeface="Nunito"/>
              <a:buNone/>
              <a:defRPr sz="5200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Nunito"/>
              <a:buNone/>
              <a:defRPr sz="28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sz="2800">
                <a:latin typeface="Nunito"/>
                <a:ea typeface="Nunito"/>
                <a:cs typeface="Nunito"/>
                <a:sym typeface="Nunit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sz="2800">
                <a:latin typeface="Nunito"/>
                <a:ea typeface="Nunito"/>
                <a:cs typeface="Nunito"/>
                <a:sym typeface="Nunit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sz="2800">
                <a:latin typeface="Nunito"/>
                <a:ea typeface="Nunito"/>
                <a:cs typeface="Nunito"/>
                <a:sym typeface="Nunit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sz="2800">
                <a:latin typeface="Nunito"/>
                <a:ea typeface="Nunito"/>
                <a:cs typeface="Nunito"/>
                <a:sym typeface="Nunit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sz="2800">
                <a:latin typeface="Nunito"/>
                <a:ea typeface="Nunito"/>
                <a:cs typeface="Nunito"/>
                <a:sym typeface="Nunit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sz="2800">
                <a:latin typeface="Nunito"/>
                <a:ea typeface="Nunito"/>
                <a:cs typeface="Nunito"/>
                <a:sym typeface="Nunit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sz="2800">
                <a:latin typeface="Nunito"/>
                <a:ea typeface="Nunito"/>
                <a:cs typeface="Nunito"/>
                <a:sym typeface="Nunit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 sz="2800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Font typeface="Nunito"/>
              <a:buNone/>
              <a:defRPr sz="3600">
                <a:latin typeface="Nunito"/>
                <a:ea typeface="Nunito"/>
                <a:cs typeface="Nunito"/>
                <a:sym typeface="Nuni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Font typeface="Nunito"/>
              <a:buNone/>
              <a:defRPr sz="3600">
                <a:latin typeface="Nunito"/>
                <a:ea typeface="Nunito"/>
                <a:cs typeface="Nunito"/>
                <a:sym typeface="Nuni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Font typeface="Nunito"/>
              <a:buNone/>
              <a:defRPr sz="3600">
                <a:latin typeface="Nunito"/>
                <a:ea typeface="Nunito"/>
                <a:cs typeface="Nunito"/>
                <a:sym typeface="Nuni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Font typeface="Nunito"/>
              <a:buNone/>
              <a:defRPr sz="3600">
                <a:latin typeface="Nunito"/>
                <a:ea typeface="Nunito"/>
                <a:cs typeface="Nunito"/>
                <a:sym typeface="Nuni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Font typeface="Nunito"/>
              <a:buNone/>
              <a:defRPr sz="3600">
                <a:latin typeface="Nunito"/>
                <a:ea typeface="Nunito"/>
                <a:cs typeface="Nunito"/>
                <a:sym typeface="Nuni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Font typeface="Nunito"/>
              <a:buNone/>
              <a:defRPr sz="3600">
                <a:latin typeface="Nunito"/>
                <a:ea typeface="Nunito"/>
                <a:cs typeface="Nunito"/>
                <a:sym typeface="Nuni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Font typeface="Nunito"/>
              <a:buNone/>
              <a:defRPr sz="3600">
                <a:latin typeface="Nunito"/>
                <a:ea typeface="Nunito"/>
                <a:cs typeface="Nunito"/>
                <a:sym typeface="Nuni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Font typeface="Nunito"/>
              <a:buNone/>
              <a:defRPr sz="3600">
                <a:latin typeface="Nunito"/>
                <a:ea typeface="Nunito"/>
                <a:cs typeface="Nunito"/>
                <a:sym typeface="Nuni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Font typeface="Nunito"/>
              <a:buNone/>
              <a:defRPr sz="3600"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331300"/>
            <a:ext cx="8520600" cy="48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Nunito"/>
              <a:buNone/>
              <a:defRPr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unito"/>
              <a:buChar char="●"/>
              <a:defRPr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unito"/>
              <a:buChar char="○"/>
              <a:defRPr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unito"/>
              <a:buChar char="■"/>
              <a:defRPr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unito"/>
              <a:buChar char="●"/>
              <a:defRPr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unito"/>
              <a:buChar char="○"/>
              <a:defRPr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unito"/>
              <a:buChar char="■"/>
              <a:defRPr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unito"/>
              <a:buChar char="●"/>
              <a:defRPr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unito"/>
              <a:buChar char="○"/>
              <a:defRPr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Nunito"/>
              <a:buChar char="■"/>
              <a:defRPr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03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03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03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roxima Nova"/>
              <a:buChar char="●"/>
              <a:defRPr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stanford-cs329s.github.io/syllabus.html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youtube.com/watch?v=WQ520rWgd9A&amp;ab_channel=FlinkForward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WQ520rWgd9A&amp;ab_channel=FlinkForward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sourcelibs.com/libs/model-compression" TargetMode="External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hyperlink" Target="https://awesomeopensource.com/projects/model-compression" TargetMode="Externa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910.01108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arxiv.org/abs/1506.02626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arxiv.org/abs/1506.02626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review.net/forum?id=rJl-b3RcF7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4.04861" TargetMode="Externa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blog.roblox.com/2020/05/scaled-bert-serve-1-billion-daily-requests-cpus/" TargetMode="Externa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venturebeat.com/2020/01/02/top-minds-in-machine-learning-predict-where-ai-is-going-in-2020/" TargetMode="Externa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1344750" y="1499250"/>
            <a:ext cx="7127700" cy="124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200" b="1" dirty="0">
                <a:latin typeface="Nunito"/>
                <a:ea typeface="Nunito"/>
                <a:cs typeface="Nunito"/>
                <a:sym typeface="Nunito"/>
              </a:rPr>
              <a:t>Puesta en producción de modelos de aprendizaje </a:t>
            </a:r>
            <a:r>
              <a:rPr lang="es-ES" sz="3200" b="1" dirty="0" err="1">
                <a:latin typeface="Nunito"/>
                <a:ea typeface="Nunito"/>
                <a:cs typeface="Nunito"/>
                <a:sym typeface="Nunito"/>
              </a:rPr>
              <a:t>automñatico</a:t>
            </a:r>
            <a:endParaRPr lang="es-ES" sz="3200" b="1" dirty="0"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ES" sz="3200" b="1" dirty="0">
              <a:latin typeface="Nunito"/>
              <a:ea typeface="Nunito"/>
              <a:cs typeface="Nunito"/>
              <a:sym typeface="Nunito"/>
            </a:endParaRPr>
          </a:p>
          <a:p>
            <a:pPr lvl="0"/>
            <a:r>
              <a:rPr lang="es-ES" sz="1800" i="1" dirty="0">
                <a:latin typeface="Nunito"/>
                <a:ea typeface="Nunito"/>
                <a:cs typeface="Nunito"/>
                <a:sym typeface="Nunito"/>
              </a:rPr>
              <a:t>Presentación con una selección de las </a:t>
            </a:r>
            <a:r>
              <a:rPr lang="es-ES" sz="1800" i="1" dirty="0" err="1">
                <a:latin typeface="Nunito"/>
                <a:ea typeface="Nunito"/>
                <a:cs typeface="Nunito"/>
                <a:sym typeface="Nunito"/>
              </a:rPr>
              <a:t>slides</a:t>
            </a:r>
            <a:r>
              <a:rPr lang="es-ES" sz="1800" i="1" dirty="0">
                <a:latin typeface="Nunito"/>
                <a:ea typeface="Nunito"/>
                <a:cs typeface="Nunito"/>
                <a:sym typeface="Nunito"/>
              </a:rPr>
              <a:t> de las dos primeras presentaciones de Chip Huyen que se pueden consultar en </a:t>
            </a:r>
            <a:r>
              <a:rPr lang="es-ES" sz="1800" i="1" dirty="0">
                <a:latin typeface="Nunito"/>
                <a:ea typeface="Nunito"/>
                <a:cs typeface="Nunito"/>
                <a:sym typeface="Nunito"/>
                <a:hlinkClick r:id="rId3"/>
              </a:rPr>
              <a:t>stanford-cs329s.github.io/</a:t>
            </a:r>
            <a:r>
              <a:rPr lang="es-ES" sz="1800" i="1" dirty="0" err="1">
                <a:latin typeface="Nunito"/>
                <a:ea typeface="Nunito"/>
                <a:cs typeface="Nunito"/>
                <a:sym typeface="Nunito"/>
                <a:hlinkClick r:id="rId3"/>
              </a:rPr>
              <a:t>syllabus.html</a:t>
            </a:r>
            <a:endParaRPr lang="es-ES" sz="2400" i="1" dirty="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7" name="Google Shape;57;p13"/>
          <p:cNvSpPr txBox="1"/>
          <p:nvPr/>
        </p:nvSpPr>
        <p:spPr>
          <a:xfrm>
            <a:off x="174675" y="4568500"/>
            <a:ext cx="5276556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300" dirty="0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rPr>
              <a:t>Julio </a:t>
            </a:r>
            <a:r>
              <a:rPr lang="es-ES" sz="1300" dirty="0" err="1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rPr>
              <a:t>Waissman</a:t>
            </a:r>
            <a:r>
              <a:rPr lang="es-ES" sz="1300" dirty="0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rPr>
              <a:t> | MCD/Unison | </a:t>
            </a:r>
            <a:r>
              <a:rPr lang="es-ES" sz="1300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rPr>
              <a:t>Aprendizaje Automático </a:t>
            </a:r>
            <a:r>
              <a:rPr lang="es-ES" sz="1300" dirty="0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rPr>
              <a:t>Aplicado </a:t>
            </a:r>
            <a:endParaRPr sz="1300" dirty="0">
              <a:solidFill>
                <a:srgbClr val="43434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3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pic>
        <p:nvPicPr>
          <p:cNvPr id="368" name="Google Shape;36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99950"/>
            <a:ext cx="8839198" cy="227866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69" name="Google Shape;369;p38"/>
          <p:cNvCxnSpPr>
            <a:endCxn id="367" idx="1"/>
          </p:cNvCxnSpPr>
          <p:nvPr/>
        </p:nvCxnSpPr>
        <p:spPr>
          <a:xfrm rot="10800000" flipH="1">
            <a:off x="337658" y="4860017"/>
            <a:ext cx="8134800" cy="9300"/>
          </a:xfrm>
          <a:prstGeom prst="straightConnector1">
            <a:avLst/>
          </a:prstGeom>
          <a:noFill/>
          <a:ln w="952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70" name="Google Shape;370;p38"/>
          <p:cNvSpPr txBox="1"/>
          <p:nvPr/>
        </p:nvSpPr>
        <p:spPr>
          <a:xfrm>
            <a:off x="337800" y="4922975"/>
            <a:ext cx="54555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u="sng">
                <a:solidFill>
                  <a:schemeClr val="hlink"/>
                </a:solidFill>
                <a:latin typeface="Nunito"/>
                <a:ea typeface="Nunito"/>
                <a:cs typeface="Nunito"/>
                <a:sym typeface="Nunito"/>
                <a:hlinkClick r:id="rId4"/>
              </a:rPr>
              <a:t>Machine learning with Flink in Weibo</a:t>
            </a:r>
            <a:r>
              <a:rPr lang="en" sz="1000">
                <a:solidFill>
                  <a:srgbClr val="030353"/>
                </a:solidFill>
                <a:latin typeface="Nunito"/>
                <a:ea typeface="Nunito"/>
                <a:cs typeface="Nunito"/>
                <a:sym typeface="Nunito"/>
              </a:rPr>
              <a:t> (Qian Yu, QCon 2019)</a:t>
            </a:r>
            <a:endParaRPr sz="1000">
              <a:solidFill>
                <a:srgbClr val="03035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71" name="Google Shape;371;p38"/>
          <p:cNvSpPr txBox="1">
            <a:spLocks noGrp="1"/>
          </p:cNvSpPr>
          <p:nvPr>
            <p:ph type="title"/>
          </p:nvPr>
        </p:nvSpPr>
        <p:spPr>
          <a:xfrm>
            <a:off x="311700" y="331300"/>
            <a:ext cx="8520600" cy="48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One model, two pipelines: example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3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377" name="Google Shape;377;p39"/>
          <p:cNvSpPr txBox="1"/>
          <p:nvPr/>
        </p:nvSpPr>
        <p:spPr>
          <a:xfrm>
            <a:off x="337800" y="4922975"/>
            <a:ext cx="54555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u="sng" dirty="0">
                <a:solidFill>
                  <a:schemeClr val="hlink"/>
                </a:solidFill>
                <a:latin typeface="Nunito"/>
                <a:ea typeface="Nunito"/>
                <a:cs typeface="Nunito"/>
                <a:sym typeface="Nunito"/>
                <a:hlinkClick r:id="rId3"/>
              </a:rPr>
              <a:t>Machine learning with Flink in Weibo</a:t>
            </a:r>
            <a:r>
              <a:rPr lang="en" sz="1000" dirty="0">
                <a:solidFill>
                  <a:srgbClr val="030353"/>
                </a:solidFill>
                <a:latin typeface="Nunito"/>
                <a:ea typeface="Nunito"/>
                <a:cs typeface="Nunito"/>
                <a:sym typeface="Nunito"/>
              </a:rPr>
              <a:t> (Qian Yu, </a:t>
            </a:r>
            <a:r>
              <a:rPr lang="en" sz="1000" dirty="0" err="1">
                <a:solidFill>
                  <a:srgbClr val="030353"/>
                </a:solidFill>
                <a:latin typeface="Nunito"/>
                <a:ea typeface="Nunito"/>
                <a:cs typeface="Nunito"/>
                <a:sym typeface="Nunito"/>
              </a:rPr>
              <a:t>QCon</a:t>
            </a:r>
            <a:r>
              <a:rPr lang="en" sz="1000" dirty="0">
                <a:solidFill>
                  <a:srgbClr val="030353"/>
                </a:solidFill>
                <a:latin typeface="Nunito"/>
                <a:ea typeface="Nunito"/>
                <a:cs typeface="Nunito"/>
                <a:sym typeface="Nunito"/>
              </a:rPr>
              <a:t> 2019)</a:t>
            </a:r>
            <a:endParaRPr sz="1000" dirty="0">
              <a:solidFill>
                <a:srgbClr val="03035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78" name="Google Shape;378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4575" y="537150"/>
            <a:ext cx="8894852" cy="40691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9" name="Google Shape;379;p39"/>
          <p:cNvCxnSpPr/>
          <p:nvPr/>
        </p:nvCxnSpPr>
        <p:spPr>
          <a:xfrm rot="10800000" flipH="1">
            <a:off x="337658" y="4860017"/>
            <a:ext cx="8134800" cy="9300"/>
          </a:xfrm>
          <a:prstGeom prst="straightConnector1">
            <a:avLst/>
          </a:prstGeom>
          <a:noFill/>
          <a:ln w="9525" cap="flat" cmpd="sng">
            <a:solidFill>
              <a:srgbClr val="030353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40"/>
          <p:cNvSpPr txBox="1">
            <a:spLocks noGrp="1"/>
          </p:cNvSpPr>
          <p:nvPr>
            <p:ph type="title"/>
          </p:nvPr>
        </p:nvSpPr>
        <p:spPr>
          <a:xfrm>
            <a:off x="311700" y="331300"/>
            <a:ext cx="8520600" cy="48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Barriers to stream processing</a:t>
            </a:r>
            <a:endParaRPr/>
          </a:p>
        </p:txBody>
      </p:sp>
      <p:sp>
        <p:nvSpPr>
          <p:cNvPr id="385" name="Google Shape;385;p4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Companies don’t see the benefits of streaming</a:t>
            </a:r>
            <a:endParaRPr/>
          </a:p>
          <a:p>
            <a:pPr marL="9144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Systems not at scale</a:t>
            </a:r>
            <a:endParaRPr/>
          </a:p>
          <a:p>
            <a:pPr marL="9144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Batch predictions work fine</a:t>
            </a:r>
            <a:endParaRPr/>
          </a:p>
          <a:p>
            <a:pPr marL="9144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Online predictions would work better but they don’t know that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386" name="Google Shape;386;p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41"/>
          <p:cNvSpPr txBox="1">
            <a:spLocks noGrp="1"/>
          </p:cNvSpPr>
          <p:nvPr>
            <p:ph type="title"/>
          </p:nvPr>
        </p:nvSpPr>
        <p:spPr>
          <a:xfrm>
            <a:off x="311700" y="331300"/>
            <a:ext cx="8520600" cy="48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Barriers to stream processing</a:t>
            </a:r>
            <a:endParaRPr/>
          </a:p>
        </p:txBody>
      </p:sp>
      <p:sp>
        <p:nvSpPr>
          <p:cNvPr id="392" name="Google Shape;392;p4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Companies don’t see the benefits of streaming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High initial investment on infrastructure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Mental shift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Python incompatibility</a:t>
            </a:r>
            <a:endParaRPr/>
          </a:p>
        </p:txBody>
      </p:sp>
      <p:sp>
        <p:nvSpPr>
          <p:cNvPr id="393" name="Google Shape;393;p4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42"/>
          <p:cNvSpPr txBox="1">
            <a:spLocks noGrp="1"/>
          </p:cNvSpPr>
          <p:nvPr>
            <p:ph type="title"/>
          </p:nvPr>
        </p:nvSpPr>
        <p:spPr>
          <a:xfrm>
            <a:off x="311700" y="331300"/>
            <a:ext cx="8520600" cy="48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serve your model?</a:t>
            </a:r>
            <a:endParaRPr/>
          </a:p>
        </p:txBody>
      </p:sp>
      <p:sp>
        <p:nvSpPr>
          <p:cNvPr id="399" name="Google Shape;399;p4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Batch prediction vs. online prediction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Cloud computing vs. edge computing</a:t>
            </a:r>
            <a:endParaRPr/>
          </a:p>
        </p:txBody>
      </p:sp>
      <p:sp>
        <p:nvSpPr>
          <p:cNvPr id="400" name="Google Shape;400;p4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4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111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Seemingly different ways of doing things might be fundamentally similar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Choices don’t have to be mutually exclusive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Choices can evolve over time</a:t>
            </a:r>
            <a:br>
              <a:rPr lang="en"/>
            </a:b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406" name="Google Shape;406;p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407" name="Google Shape;407;p43"/>
          <p:cNvSpPr txBox="1"/>
          <p:nvPr/>
        </p:nvSpPr>
        <p:spPr>
          <a:xfrm>
            <a:off x="311700" y="403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latin typeface="Proxima Nova"/>
                <a:ea typeface="Proxima Nova"/>
                <a:cs typeface="Proxima Nova"/>
                <a:sym typeface="Proxima Nova"/>
              </a:rPr>
              <a:t>⚠⚠ The dangers of categorical thinking ⚠⚠</a:t>
            </a:r>
            <a:endParaRPr sz="2800" b="1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08" name="Google Shape;40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9688" y="3060700"/>
            <a:ext cx="4964624" cy="1602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44"/>
          <p:cNvSpPr txBox="1">
            <a:spLocks noGrp="1"/>
          </p:cNvSpPr>
          <p:nvPr>
            <p:ph type="title"/>
          </p:nvPr>
        </p:nvSpPr>
        <p:spPr>
          <a:xfrm>
            <a:off x="1078350" y="1601150"/>
            <a:ext cx="4389000" cy="16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Batch prediction vs. online prediction</a:t>
            </a:r>
            <a:endParaRPr/>
          </a:p>
        </p:txBody>
      </p:sp>
      <p:sp>
        <p:nvSpPr>
          <p:cNvPr id="414" name="Google Shape;414;p4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48"/>
          <p:cNvSpPr txBox="1">
            <a:spLocks noGrp="1"/>
          </p:cNvSpPr>
          <p:nvPr>
            <p:ph type="title"/>
          </p:nvPr>
        </p:nvSpPr>
        <p:spPr>
          <a:xfrm>
            <a:off x="311700" y="331300"/>
            <a:ext cx="8520600" cy="48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Batch prediction vs. online prediction</a:t>
            </a:r>
            <a:endParaRPr/>
          </a:p>
        </p:txBody>
      </p:sp>
      <p:sp>
        <p:nvSpPr>
          <p:cNvPr id="442" name="Google Shape;442;p4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sp>
        <p:nvSpPr>
          <p:cNvPr id="443" name="Google Shape;443;p4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Batch prediction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Generate predictions periodically before requests arrive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Predictions are stored (e.g. SQL tables) and retrieved when requests arrive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ts val="1400"/>
              <a:buChar char="○"/>
            </a:pPr>
            <a:r>
              <a:rPr lang="en">
                <a:solidFill>
                  <a:srgbClr val="FF00FF"/>
                </a:solidFill>
              </a:rPr>
              <a:t>Asynch</a:t>
            </a:r>
            <a:endParaRPr>
              <a:solidFill>
                <a:srgbClr val="FF00FF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Online prediction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Generate predictions after requests arrive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Predictions are returned as responses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ts val="1400"/>
              <a:buChar char="○"/>
            </a:pPr>
            <a:r>
              <a:rPr lang="en">
                <a:solidFill>
                  <a:srgbClr val="FF00FF"/>
                </a:solidFill>
              </a:rPr>
              <a:t>Sync when using requests like REST / RPC</a:t>
            </a:r>
            <a:endParaRPr>
              <a:solidFill>
                <a:srgbClr val="FF00FF"/>
              </a:solidFill>
            </a:endParaRPr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ts val="1400"/>
              <a:buChar char="■"/>
            </a:pPr>
            <a:r>
              <a:rPr lang="en">
                <a:solidFill>
                  <a:srgbClr val="FF00FF"/>
                </a:solidFill>
              </a:rPr>
              <a:t>HTTP prediction</a:t>
            </a:r>
            <a:endParaRPr>
              <a:solidFill>
                <a:srgbClr val="FF00FF"/>
              </a:solidFill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ts val="1400"/>
              <a:buChar char="○"/>
            </a:pPr>
            <a:r>
              <a:rPr lang="en">
                <a:solidFill>
                  <a:srgbClr val="FF00FF"/>
                </a:solidFill>
              </a:rPr>
              <a:t>Async [with low latency) with real-time transports like Kafka / Kinesis</a:t>
            </a:r>
            <a:endParaRPr>
              <a:solidFill>
                <a:srgbClr val="FF00FF"/>
              </a:solidFill>
            </a:endParaRPr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ts val="1400"/>
              <a:buChar char="■"/>
            </a:pPr>
            <a:r>
              <a:rPr lang="en">
                <a:solidFill>
                  <a:srgbClr val="FF00FF"/>
                </a:solidFill>
              </a:rPr>
              <a:t>Streaming prediction</a:t>
            </a:r>
            <a:endParaRPr>
              <a:solidFill>
                <a:srgbClr val="FF00FF"/>
              </a:solidFill>
            </a:endParaRPr>
          </a:p>
        </p:txBody>
      </p:sp>
      <p:sp>
        <p:nvSpPr>
          <p:cNvPr id="444" name="Google Shape;444;p48"/>
          <p:cNvSpPr/>
          <p:nvPr/>
        </p:nvSpPr>
        <p:spPr>
          <a:xfrm>
            <a:off x="7214650" y="1217175"/>
            <a:ext cx="245400" cy="2326500"/>
          </a:xfrm>
          <a:prstGeom prst="rightBrace">
            <a:avLst>
              <a:gd name="adj1" fmla="val 50000"/>
              <a:gd name="adj2" fmla="val 51051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5" name="Google Shape;445;p48"/>
          <p:cNvSpPr txBox="1"/>
          <p:nvPr/>
        </p:nvSpPr>
        <p:spPr>
          <a:xfrm>
            <a:off x="7593150" y="1947225"/>
            <a:ext cx="1327500" cy="8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00FF"/>
                </a:solidFill>
                <a:latin typeface="Nunito"/>
                <a:ea typeface="Nunito"/>
                <a:cs typeface="Nunito"/>
                <a:sym typeface="Nunito"/>
              </a:rPr>
              <a:t>Offered by major cloud providers</a:t>
            </a:r>
            <a:endParaRPr sz="1600">
              <a:solidFill>
                <a:srgbClr val="FF00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46" name="Google Shape;446;p48"/>
          <p:cNvSpPr/>
          <p:nvPr/>
        </p:nvSpPr>
        <p:spPr>
          <a:xfrm>
            <a:off x="7214650" y="3543675"/>
            <a:ext cx="176700" cy="529800"/>
          </a:xfrm>
          <a:prstGeom prst="rightBrace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" name="Google Shape;447;p48"/>
          <p:cNvSpPr txBox="1"/>
          <p:nvPr/>
        </p:nvSpPr>
        <p:spPr>
          <a:xfrm>
            <a:off x="7593150" y="3503300"/>
            <a:ext cx="1327500" cy="6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00FF"/>
                </a:solidFill>
                <a:latin typeface="Nunito"/>
                <a:ea typeface="Nunito"/>
                <a:cs typeface="Nunito"/>
                <a:sym typeface="Nunito"/>
              </a:rPr>
              <a:t>Still challenging</a:t>
            </a:r>
            <a:endParaRPr sz="1600">
              <a:solidFill>
                <a:srgbClr val="FF00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5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graphicFrame>
        <p:nvGraphicFramePr>
          <p:cNvPr id="527" name="Google Shape;527;p52"/>
          <p:cNvGraphicFramePr/>
          <p:nvPr/>
        </p:nvGraphicFramePr>
        <p:xfrm>
          <a:off x="168363" y="325975"/>
          <a:ext cx="8928425" cy="4323128"/>
        </p:xfrm>
        <a:graphic>
          <a:graphicData uri="http://schemas.openxmlformats.org/drawingml/2006/table">
            <a:tbl>
              <a:tblPr>
                <a:noFill/>
                <a:tableStyleId>{D6280F8E-F0AB-4C6E-AAED-378873462E63}</a:tableStyleId>
              </a:tblPr>
              <a:tblGrid>
                <a:gridCol w="986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160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26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918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Batch prediction (async)</a:t>
                      </a:r>
                      <a:endParaRPr sz="1800" b="1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Online prediction (generally sync)</a:t>
                      </a:r>
                      <a:endParaRPr sz="1800" b="1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51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Frequency</a:t>
                      </a:r>
                      <a:endParaRPr sz="1200" b="1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2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Periodical (e.g. every 4 hours)</a:t>
                      </a:r>
                      <a:endParaRPr sz="12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As soon as requests come</a:t>
                      </a:r>
                      <a:endParaRPr sz="12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77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Useful for</a:t>
                      </a:r>
                      <a:endParaRPr sz="1200" b="1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2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Processing accumulated data when you don't need immediate results (e.g. recommendation systems)</a:t>
                      </a:r>
                      <a:endParaRPr sz="12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When predictions are needed as soon as data sample is generated (e.g. fraud detection)</a:t>
                      </a:r>
                      <a:endParaRPr sz="12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2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Optimized</a:t>
                      </a:r>
                      <a:endParaRPr sz="1200" b="1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High throughput</a:t>
                      </a:r>
                      <a:endParaRPr sz="12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Low latency</a:t>
                      </a:r>
                      <a:endParaRPr sz="12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62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Input space</a:t>
                      </a:r>
                      <a:endParaRPr sz="1200" b="1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Finite: need to know how many predictions to generate</a:t>
                      </a:r>
                      <a:endParaRPr sz="12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Can be infinite</a:t>
                      </a:r>
                      <a:endParaRPr sz="12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464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Examples</a:t>
                      </a:r>
                      <a:endParaRPr sz="1200" b="1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457200" lvl="0" indent="-3048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Proxima Nova"/>
                        <a:buChar char="●"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TripAdvisor hotel ranking</a:t>
                      </a:r>
                      <a:endParaRPr sz="12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marL="457200" lvl="0" indent="-3048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Proxima Nova"/>
                        <a:buChar char="●"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Netflix recommendations</a:t>
                      </a:r>
                      <a:endParaRPr sz="12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457200" lvl="0" indent="-3048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Proxima Nova"/>
                        <a:buChar char="●"/>
                      </a:pPr>
                      <a:r>
                        <a:rPr lang="en" sz="1200" dirty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Google Assistant</a:t>
                      </a:r>
                      <a:br>
                        <a:rPr lang="en" sz="1200" dirty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</a:br>
                      <a:r>
                        <a:rPr lang="en" sz="1200" dirty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speech recognition</a:t>
                      </a:r>
                      <a:endParaRPr sz="1200" dirty="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marL="457200" lvl="0" indent="-3048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Proxima Nova"/>
                        <a:buChar char="●"/>
                      </a:pPr>
                      <a:r>
                        <a:rPr lang="en" sz="1200" dirty="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Twitter feed</a:t>
                      </a:r>
                      <a:endParaRPr sz="1200" dirty="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528" name="Google Shape;528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59039" y="3180521"/>
            <a:ext cx="1427152" cy="1358256"/>
          </a:xfrm>
          <a:prstGeom prst="rect">
            <a:avLst/>
          </a:prstGeom>
          <a:noFill/>
          <a:ln>
            <a:noFill/>
          </a:ln>
        </p:spPr>
      </p:pic>
      <p:pic>
        <p:nvPicPr>
          <p:cNvPr id="529" name="Google Shape;529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12695" y="3649649"/>
            <a:ext cx="2839740" cy="7691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53"/>
          <p:cNvSpPr txBox="1">
            <a:spLocks noGrp="1"/>
          </p:cNvSpPr>
          <p:nvPr>
            <p:ph type="title"/>
          </p:nvPr>
        </p:nvSpPr>
        <p:spPr>
          <a:xfrm>
            <a:off x="311700" y="331300"/>
            <a:ext cx="8520600" cy="48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Hybrid: batch &amp; online prediction</a:t>
            </a:r>
            <a:endParaRPr/>
          </a:p>
        </p:txBody>
      </p:sp>
      <p:sp>
        <p:nvSpPr>
          <p:cNvPr id="535" name="Google Shape;535;p5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Online prediction is default, but common queries are precomputed and stored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Restaurant recommendations use batch predictions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Within each restaurant, item recommendations use online predictions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Title recommendations use batch predictions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Row orders use online predictions</a:t>
            </a:r>
            <a:endParaRPr/>
          </a:p>
        </p:txBody>
      </p:sp>
      <p:sp>
        <p:nvSpPr>
          <p:cNvPr id="536" name="Google Shape;536;p5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pic>
        <p:nvPicPr>
          <p:cNvPr id="537" name="Google Shape;537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6204" y="2663871"/>
            <a:ext cx="699734" cy="393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6200" y="1948275"/>
            <a:ext cx="1779050" cy="205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9"/>
          <p:cNvSpPr txBox="1">
            <a:spLocks noGrp="1"/>
          </p:cNvSpPr>
          <p:nvPr>
            <p:ph type="title"/>
          </p:nvPr>
        </p:nvSpPr>
        <p:spPr>
          <a:xfrm>
            <a:off x="311700" y="331300"/>
            <a:ext cx="8520600" cy="48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pass data between processes?</a:t>
            </a:r>
            <a:endParaRPr/>
          </a:p>
        </p:txBody>
      </p:sp>
      <p:sp>
        <p:nvSpPr>
          <p:cNvPr id="99" name="Google Shape;99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100" name="Google Shape;100;p19"/>
          <p:cNvSpPr/>
          <p:nvPr/>
        </p:nvSpPr>
        <p:spPr>
          <a:xfrm>
            <a:off x="1997125" y="1557400"/>
            <a:ext cx="1308325" cy="704900"/>
          </a:xfrm>
          <a:prstGeom prst="flowChartProcess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Nunito"/>
                <a:ea typeface="Nunito"/>
                <a:cs typeface="Nunito"/>
                <a:sym typeface="Nunito"/>
              </a:rPr>
              <a:t>Ride</a:t>
            </a:r>
            <a:endParaRPr sz="1300"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Nunito"/>
                <a:ea typeface="Nunito"/>
                <a:cs typeface="Nunito"/>
                <a:sym typeface="Nunito"/>
              </a:rPr>
              <a:t>management</a:t>
            </a:r>
            <a:endParaRPr sz="13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01" name="Google Shape;101;p19"/>
          <p:cNvSpPr/>
          <p:nvPr/>
        </p:nvSpPr>
        <p:spPr>
          <a:xfrm>
            <a:off x="5462400" y="1557400"/>
            <a:ext cx="1308325" cy="704900"/>
          </a:xfrm>
          <a:prstGeom prst="flowChartProcess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Nunito"/>
                <a:ea typeface="Nunito"/>
                <a:cs typeface="Nunito"/>
                <a:sym typeface="Nunito"/>
              </a:rPr>
              <a:t>Driver management</a:t>
            </a:r>
            <a:endParaRPr sz="13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02" name="Google Shape;102;p19"/>
          <p:cNvSpPr/>
          <p:nvPr/>
        </p:nvSpPr>
        <p:spPr>
          <a:xfrm>
            <a:off x="3838550" y="3295800"/>
            <a:ext cx="1254350" cy="704900"/>
          </a:xfrm>
          <a:prstGeom prst="flowChartProcess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Nunito"/>
                <a:ea typeface="Nunito"/>
                <a:cs typeface="Nunito"/>
                <a:sym typeface="Nunito"/>
              </a:rPr>
              <a:t>Price optimization</a:t>
            </a:r>
            <a:endParaRPr sz="13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03" name="Google Shape;103;p19"/>
          <p:cNvSpPr txBox="1"/>
          <p:nvPr/>
        </p:nvSpPr>
        <p:spPr>
          <a:xfrm>
            <a:off x="604275" y="3542575"/>
            <a:ext cx="1327500" cy="9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00FF"/>
                </a:solidFill>
                <a:latin typeface="Nunito"/>
                <a:ea typeface="Nunito"/>
                <a:cs typeface="Nunito"/>
                <a:sym typeface="Nunito"/>
              </a:rPr>
              <a:t>A simple ride-sharing microservice</a:t>
            </a:r>
            <a:endParaRPr sz="1600">
              <a:solidFill>
                <a:srgbClr val="FF00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04" name="Google Shape;104;p19"/>
          <p:cNvSpPr txBox="1"/>
          <p:nvPr/>
        </p:nvSpPr>
        <p:spPr>
          <a:xfrm>
            <a:off x="3309525" y="4000700"/>
            <a:ext cx="2312400" cy="7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Nunito"/>
                <a:ea typeface="Nunito"/>
                <a:cs typeface="Nunito"/>
                <a:sym typeface="Nunito"/>
              </a:rPr>
              <a:t>Need ride demand &amp; driver availability to set price</a:t>
            </a:r>
            <a:endParaRPr sz="10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05" name="Google Shape;105;p19"/>
          <p:cNvSpPr txBox="1"/>
          <p:nvPr/>
        </p:nvSpPr>
        <p:spPr>
          <a:xfrm>
            <a:off x="5196013" y="2345800"/>
            <a:ext cx="1841100" cy="7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Nunito"/>
                <a:ea typeface="Nunito"/>
                <a:cs typeface="Nunito"/>
                <a:sym typeface="Nunito"/>
              </a:rPr>
              <a:t>Need ride demand &amp; price to incentivize drivers</a:t>
            </a:r>
            <a:endParaRPr sz="10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06" name="Google Shape;106;p19"/>
          <p:cNvSpPr txBox="1"/>
          <p:nvPr/>
        </p:nvSpPr>
        <p:spPr>
          <a:xfrm>
            <a:off x="1730738" y="2345800"/>
            <a:ext cx="1841100" cy="7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Nunito"/>
                <a:ea typeface="Nunito"/>
                <a:cs typeface="Nunito"/>
                <a:sym typeface="Nunito"/>
              </a:rPr>
              <a:t>Need driver availability &amp; price to show riders</a:t>
            </a:r>
            <a:endParaRPr sz="1000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54"/>
          <p:cNvSpPr txBox="1">
            <a:spLocks noGrp="1"/>
          </p:cNvSpPr>
          <p:nvPr>
            <p:ph type="title"/>
          </p:nvPr>
        </p:nvSpPr>
        <p:spPr>
          <a:xfrm>
            <a:off x="1078350" y="1601150"/>
            <a:ext cx="4291800" cy="16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Cloud computing vs. edge computing</a:t>
            </a:r>
            <a:endParaRPr/>
          </a:p>
        </p:txBody>
      </p:sp>
      <p:sp>
        <p:nvSpPr>
          <p:cNvPr id="544" name="Google Shape;544;p5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5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graphicFrame>
        <p:nvGraphicFramePr>
          <p:cNvPr id="550" name="Google Shape;550;p55"/>
          <p:cNvGraphicFramePr/>
          <p:nvPr/>
        </p:nvGraphicFramePr>
        <p:xfrm>
          <a:off x="240275" y="630715"/>
          <a:ext cx="8584875" cy="2431215"/>
        </p:xfrm>
        <a:graphic>
          <a:graphicData uri="http://schemas.openxmlformats.org/drawingml/2006/table">
            <a:tbl>
              <a:tblPr>
                <a:noFill/>
                <a:tableStyleId>{D6280F8E-F0AB-4C6E-AAED-378873462E63}</a:tableStyleId>
              </a:tblPr>
              <a:tblGrid>
                <a:gridCol w="1261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03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0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14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100" b="1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Cloud computing</a:t>
                      </a:r>
                      <a:endParaRPr sz="1800" b="1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Edge computing</a:t>
                      </a:r>
                      <a:endParaRPr sz="1800" b="1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54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Computations</a:t>
                      </a:r>
                      <a:endParaRPr sz="1200" b="1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2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Done on cloud (servers)</a:t>
                      </a:r>
                      <a:endParaRPr sz="12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Done on edge devices (browsers, phones, tablets, laptops, smart watches, activity watchers, cars, etc.) </a:t>
                      </a:r>
                      <a:endParaRPr sz="12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128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200" b="1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Examples</a:t>
                      </a:r>
                      <a:endParaRPr sz="1200" b="1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457200" lvl="0" indent="-3048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Proxima Nova"/>
                        <a:buChar char="●"/>
                      </a:pPr>
                      <a:r>
                        <a:rPr lang="en" sz="12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Most queries to Alexa, Siri, Google Assistant</a:t>
                      </a:r>
                      <a:endParaRPr sz="12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marL="457200" lvl="0" indent="-3048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Proxima Nova"/>
                        <a:buChar char="●"/>
                      </a:pPr>
                      <a:r>
                        <a:rPr lang="en" sz="12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Google Translate for rare language pairs (e.g. English - Yiddish)</a:t>
                      </a:r>
                      <a:endParaRPr sz="12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457200" lvl="0" indent="-3048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Proxima Nova"/>
                        <a:buChar char="●"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Wake words for Alexa, Siri, Google Assistant</a:t>
                      </a:r>
                      <a:endParaRPr sz="12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marL="457200" lvl="0" indent="-3048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Proxima Nova"/>
                        <a:buChar char="●"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Google Translate for popular language pairs (e.g. English - Spanish)</a:t>
                      </a:r>
                      <a:endParaRPr sz="12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marL="457200" lvl="0" indent="-3048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Proxima Nova"/>
                        <a:buChar char="●"/>
                      </a:pPr>
                      <a:r>
                        <a:rPr lang="en" sz="1200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Predictive text</a:t>
                      </a:r>
                      <a:endParaRPr sz="1200">
                        <a:solidFill>
                          <a:schemeClr val="dk1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marL="457200" lvl="0" indent="-3048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ts val="1200"/>
                        <a:buFont typeface="Proxima Nova"/>
                        <a:buChar char="●"/>
                      </a:pPr>
                      <a:r>
                        <a:rPr lang="en" sz="1200">
                          <a:solidFill>
                            <a:srgbClr val="FF000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Unlocking with fingerprints, faces</a:t>
                      </a:r>
                      <a:endParaRPr sz="1200">
                        <a:solidFill>
                          <a:srgbClr val="FF0000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56"/>
          <p:cNvSpPr txBox="1">
            <a:spLocks noGrp="1"/>
          </p:cNvSpPr>
          <p:nvPr>
            <p:ph type="title"/>
          </p:nvPr>
        </p:nvSpPr>
        <p:spPr>
          <a:xfrm>
            <a:off x="311700" y="331300"/>
            <a:ext cx="8520600" cy="48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Benefits of edge computing</a:t>
            </a:r>
            <a:endParaRPr/>
          </a:p>
        </p:txBody>
      </p:sp>
      <p:sp>
        <p:nvSpPr>
          <p:cNvPr id="556" name="Google Shape;556;p5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64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Can work without (Internet) connections or with unreliable connections</a:t>
            </a:r>
            <a:endParaRPr sz="1600"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Many companies have strict no-Internet policy</a:t>
            </a:r>
            <a:endParaRPr sz="1200"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 b="1"/>
              <a:t>Caveat</a:t>
            </a:r>
            <a:r>
              <a:rPr lang="en" sz="1200"/>
              <a:t>: devices are capable of doing computations but apps need external information</a:t>
            </a:r>
            <a:endParaRPr sz="1200"/>
          </a:p>
          <a:p>
            <a:pPr marL="1371600" lvl="2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n" sz="1200"/>
              <a:t>e.g. ETA needs external real-time traffic information to work well</a:t>
            </a:r>
            <a:endParaRPr sz="1200">
              <a:solidFill>
                <a:srgbClr val="FF0000"/>
              </a:solidFill>
            </a:endParaRPr>
          </a:p>
        </p:txBody>
      </p:sp>
      <p:sp>
        <p:nvSpPr>
          <p:cNvPr id="557" name="Google Shape;557;p5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57"/>
          <p:cNvSpPr txBox="1">
            <a:spLocks noGrp="1"/>
          </p:cNvSpPr>
          <p:nvPr>
            <p:ph type="title"/>
          </p:nvPr>
        </p:nvSpPr>
        <p:spPr>
          <a:xfrm>
            <a:off x="311700" y="331300"/>
            <a:ext cx="8520600" cy="48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Benefits of edge computing</a:t>
            </a:r>
            <a:endParaRPr/>
          </a:p>
        </p:txBody>
      </p:sp>
      <p:sp>
        <p:nvSpPr>
          <p:cNvPr id="563" name="Google Shape;563;p5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Char char="●"/>
            </a:pPr>
            <a:r>
              <a:rPr lang="en" sz="1600">
                <a:solidFill>
                  <a:srgbClr val="CCCCCC"/>
                </a:solidFill>
              </a:rPr>
              <a:t>Can work without (Internet) connections or with unreliable connections</a:t>
            </a:r>
            <a:endParaRPr sz="1600">
              <a:solidFill>
                <a:srgbClr val="CCCCCC"/>
              </a:solidFill>
            </a:endParaRPr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200"/>
              <a:buChar char="○"/>
            </a:pPr>
            <a:r>
              <a:rPr lang="en" sz="1200">
                <a:solidFill>
                  <a:srgbClr val="CCCCCC"/>
                </a:solidFill>
              </a:rPr>
              <a:t>Many companies have strict no-Internet policy</a:t>
            </a:r>
            <a:endParaRPr sz="1200">
              <a:solidFill>
                <a:srgbClr val="CCCCCC"/>
              </a:solidFill>
            </a:endParaRPr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200"/>
              <a:buChar char="○"/>
            </a:pPr>
            <a:r>
              <a:rPr lang="en" sz="1200" b="1">
                <a:solidFill>
                  <a:srgbClr val="CCCCCC"/>
                </a:solidFill>
              </a:rPr>
              <a:t>Caveat</a:t>
            </a:r>
            <a:r>
              <a:rPr lang="en" sz="1200">
                <a:solidFill>
                  <a:srgbClr val="CCCCCC"/>
                </a:solidFill>
              </a:rPr>
              <a:t>: devices are capable of doing computations but apps need external information</a:t>
            </a:r>
            <a:endParaRPr sz="1200">
              <a:solidFill>
                <a:srgbClr val="CCCCCC"/>
              </a:solidFill>
            </a:endParaRPr>
          </a:p>
          <a:p>
            <a:pPr marL="1371600" lvl="2" indent="-304800" algn="l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200"/>
              <a:buChar char="■"/>
            </a:pPr>
            <a:r>
              <a:rPr lang="en" sz="1200">
                <a:solidFill>
                  <a:srgbClr val="CCCCCC"/>
                </a:solidFill>
              </a:rPr>
              <a:t>e.g. ETA needs external real-time traffic information to work well</a:t>
            </a:r>
            <a:endParaRPr sz="1200">
              <a:solidFill>
                <a:srgbClr val="CCCCCC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Don’t have to worry about network latency</a:t>
            </a:r>
            <a:endParaRPr sz="1600"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Network latency might be a bigger problem than inference latency</a:t>
            </a:r>
            <a:endParaRPr sz="1200"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Many use cases are impossible with network latency</a:t>
            </a:r>
            <a:endParaRPr sz="1200"/>
          </a:p>
          <a:p>
            <a:pPr marL="1371600" lvl="2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n" sz="1200"/>
              <a:t>e.g. predictive texting</a:t>
            </a:r>
            <a:endParaRPr sz="1200">
              <a:solidFill>
                <a:srgbClr val="FF0000"/>
              </a:solidFill>
            </a:endParaRPr>
          </a:p>
        </p:txBody>
      </p:sp>
      <p:sp>
        <p:nvSpPr>
          <p:cNvPr id="564" name="Google Shape;564;p5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58"/>
          <p:cNvSpPr txBox="1">
            <a:spLocks noGrp="1"/>
          </p:cNvSpPr>
          <p:nvPr>
            <p:ph type="title"/>
          </p:nvPr>
        </p:nvSpPr>
        <p:spPr>
          <a:xfrm>
            <a:off x="311700" y="331300"/>
            <a:ext cx="8520600" cy="48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Benefits of edge computing</a:t>
            </a:r>
            <a:endParaRPr/>
          </a:p>
        </p:txBody>
      </p:sp>
      <p:sp>
        <p:nvSpPr>
          <p:cNvPr id="570" name="Google Shape;570;p5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74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Char char="●"/>
            </a:pPr>
            <a:r>
              <a:rPr lang="en" sz="1600">
                <a:solidFill>
                  <a:srgbClr val="CCCCCC"/>
                </a:solidFill>
              </a:rPr>
              <a:t>Can work without (Internet) connections or with unreliable connections</a:t>
            </a:r>
            <a:endParaRPr sz="1600">
              <a:solidFill>
                <a:srgbClr val="CCCCCC"/>
              </a:solidFill>
            </a:endParaRPr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200"/>
              <a:buChar char="○"/>
            </a:pPr>
            <a:r>
              <a:rPr lang="en" sz="1200">
                <a:solidFill>
                  <a:srgbClr val="CCCCCC"/>
                </a:solidFill>
              </a:rPr>
              <a:t>Many companies have strict no-Internet policy</a:t>
            </a:r>
            <a:endParaRPr sz="1200">
              <a:solidFill>
                <a:srgbClr val="CCCCCC"/>
              </a:solidFill>
            </a:endParaRPr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200"/>
              <a:buChar char="○"/>
            </a:pPr>
            <a:r>
              <a:rPr lang="en" sz="1200" b="1">
                <a:solidFill>
                  <a:srgbClr val="CCCCCC"/>
                </a:solidFill>
              </a:rPr>
              <a:t>Caveat</a:t>
            </a:r>
            <a:r>
              <a:rPr lang="en" sz="1200">
                <a:solidFill>
                  <a:srgbClr val="CCCCCC"/>
                </a:solidFill>
              </a:rPr>
              <a:t>: devices are capable of doing computations but apps need external information</a:t>
            </a:r>
            <a:endParaRPr sz="1200">
              <a:solidFill>
                <a:srgbClr val="CCCCCC"/>
              </a:solidFill>
            </a:endParaRPr>
          </a:p>
          <a:p>
            <a:pPr marL="1371600" lvl="2" indent="-304800" algn="l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200"/>
              <a:buChar char="■"/>
            </a:pPr>
            <a:r>
              <a:rPr lang="en" sz="1200">
                <a:solidFill>
                  <a:srgbClr val="CCCCCC"/>
                </a:solidFill>
              </a:rPr>
              <a:t>e.g. ETA needs external real-time traffic information to work well</a:t>
            </a:r>
            <a:endParaRPr sz="1200">
              <a:solidFill>
                <a:srgbClr val="CCCCCC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Char char="●"/>
            </a:pPr>
            <a:r>
              <a:rPr lang="en" sz="1600">
                <a:solidFill>
                  <a:srgbClr val="CCCCCC"/>
                </a:solidFill>
              </a:rPr>
              <a:t>Don’t have to worry about network latency</a:t>
            </a:r>
            <a:endParaRPr sz="1600">
              <a:solidFill>
                <a:srgbClr val="CCCCCC"/>
              </a:solidFill>
            </a:endParaRPr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200"/>
              <a:buChar char="○"/>
            </a:pPr>
            <a:r>
              <a:rPr lang="en" sz="1200">
                <a:solidFill>
                  <a:srgbClr val="CCCCCC"/>
                </a:solidFill>
              </a:rPr>
              <a:t>Network latency might be a bigger problem than inference latency</a:t>
            </a:r>
            <a:endParaRPr sz="1200">
              <a:solidFill>
                <a:srgbClr val="CCCCCC"/>
              </a:solidFill>
            </a:endParaRPr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200"/>
              <a:buChar char="○"/>
            </a:pPr>
            <a:r>
              <a:rPr lang="en" sz="1200">
                <a:solidFill>
                  <a:srgbClr val="CCCCCC"/>
                </a:solidFill>
              </a:rPr>
              <a:t>Many use cases are impossible with network latency</a:t>
            </a:r>
            <a:endParaRPr sz="1200">
              <a:solidFill>
                <a:srgbClr val="CCCCCC"/>
              </a:solidFill>
            </a:endParaRPr>
          </a:p>
          <a:p>
            <a:pPr marL="1371600" lvl="2" indent="-304800" algn="l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200"/>
              <a:buChar char="■"/>
            </a:pPr>
            <a:r>
              <a:rPr lang="en" sz="1200">
                <a:solidFill>
                  <a:srgbClr val="B7B7B7"/>
                </a:solidFill>
              </a:rPr>
              <a:t>e.g. predictive texting</a:t>
            </a:r>
            <a:endParaRPr sz="1200">
              <a:solidFill>
                <a:srgbClr val="B7B7B7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Fewer concerns about privacy</a:t>
            </a:r>
            <a:endParaRPr sz="1600"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Don’t have to send user data over networks (which can be intercepted)</a:t>
            </a:r>
            <a:endParaRPr sz="1200"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Cloud database breaches can affect many people</a:t>
            </a:r>
            <a:endParaRPr sz="1200"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Easier to comply with regulations (e.g. GDPR)</a:t>
            </a:r>
            <a:endParaRPr sz="1200"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 b="1"/>
              <a:t>Caveat</a:t>
            </a:r>
            <a:r>
              <a:rPr lang="en" sz="1200"/>
              <a:t>: edge computing might make it easier to steal user data by just taking the device</a:t>
            </a:r>
            <a:endParaRPr sz="1200">
              <a:solidFill>
                <a:srgbClr val="FF0000"/>
              </a:solidFill>
            </a:endParaRPr>
          </a:p>
        </p:txBody>
      </p:sp>
      <p:sp>
        <p:nvSpPr>
          <p:cNvPr id="571" name="Google Shape;571;p5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59"/>
          <p:cNvSpPr txBox="1">
            <a:spLocks noGrp="1"/>
          </p:cNvSpPr>
          <p:nvPr>
            <p:ph type="title"/>
          </p:nvPr>
        </p:nvSpPr>
        <p:spPr>
          <a:xfrm>
            <a:off x="311700" y="331300"/>
            <a:ext cx="8520600" cy="48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Benefits of edge computing</a:t>
            </a:r>
            <a:endParaRPr/>
          </a:p>
        </p:txBody>
      </p:sp>
      <p:sp>
        <p:nvSpPr>
          <p:cNvPr id="577" name="Google Shape;577;p5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73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Char char="●"/>
            </a:pPr>
            <a:r>
              <a:rPr lang="en" sz="1600">
                <a:solidFill>
                  <a:srgbClr val="CCCCCC"/>
                </a:solidFill>
              </a:rPr>
              <a:t>Can work without (Internet) connections or with unreliable connections</a:t>
            </a:r>
            <a:endParaRPr sz="1600">
              <a:solidFill>
                <a:srgbClr val="CCCCCC"/>
              </a:solidFill>
            </a:endParaRPr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200"/>
              <a:buChar char="○"/>
            </a:pPr>
            <a:r>
              <a:rPr lang="en" sz="1200">
                <a:solidFill>
                  <a:srgbClr val="CCCCCC"/>
                </a:solidFill>
              </a:rPr>
              <a:t>Many companies have strict no-Internet policy</a:t>
            </a:r>
            <a:endParaRPr sz="1200">
              <a:solidFill>
                <a:srgbClr val="CCCCCC"/>
              </a:solidFill>
            </a:endParaRPr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200"/>
              <a:buChar char="○"/>
            </a:pPr>
            <a:r>
              <a:rPr lang="en" sz="1200" b="1">
                <a:solidFill>
                  <a:srgbClr val="CCCCCC"/>
                </a:solidFill>
              </a:rPr>
              <a:t>Caveat</a:t>
            </a:r>
            <a:r>
              <a:rPr lang="en" sz="1200">
                <a:solidFill>
                  <a:srgbClr val="CCCCCC"/>
                </a:solidFill>
              </a:rPr>
              <a:t>: devices are capable of doing computations but apps need external information</a:t>
            </a:r>
            <a:endParaRPr sz="1200">
              <a:solidFill>
                <a:srgbClr val="CCCCCC"/>
              </a:solidFill>
            </a:endParaRPr>
          </a:p>
          <a:p>
            <a:pPr marL="1371600" lvl="2" indent="-304800" algn="l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200"/>
              <a:buChar char="■"/>
            </a:pPr>
            <a:r>
              <a:rPr lang="en" sz="1200">
                <a:solidFill>
                  <a:srgbClr val="CCCCCC"/>
                </a:solidFill>
              </a:rPr>
              <a:t>e.g. ETA needs external real-time traffic information to work well</a:t>
            </a:r>
            <a:endParaRPr sz="1200">
              <a:solidFill>
                <a:srgbClr val="CCCCCC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Char char="●"/>
            </a:pPr>
            <a:r>
              <a:rPr lang="en" sz="1600">
                <a:solidFill>
                  <a:srgbClr val="CCCCCC"/>
                </a:solidFill>
              </a:rPr>
              <a:t>Don’t have to worry about network latency</a:t>
            </a:r>
            <a:endParaRPr sz="1600">
              <a:solidFill>
                <a:srgbClr val="CCCCCC"/>
              </a:solidFill>
            </a:endParaRPr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200"/>
              <a:buChar char="○"/>
            </a:pPr>
            <a:r>
              <a:rPr lang="en" sz="1200">
                <a:solidFill>
                  <a:srgbClr val="CCCCCC"/>
                </a:solidFill>
              </a:rPr>
              <a:t>Network latency might be a bigger problem than inference latency</a:t>
            </a:r>
            <a:endParaRPr sz="1200">
              <a:solidFill>
                <a:srgbClr val="CCCCCC"/>
              </a:solidFill>
            </a:endParaRPr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200"/>
              <a:buChar char="○"/>
            </a:pPr>
            <a:r>
              <a:rPr lang="en" sz="1200">
                <a:solidFill>
                  <a:srgbClr val="CCCCCC"/>
                </a:solidFill>
              </a:rPr>
              <a:t>Many use cases are impossible with network latency</a:t>
            </a:r>
            <a:endParaRPr sz="1200">
              <a:solidFill>
                <a:srgbClr val="CCCCCC"/>
              </a:solidFill>
            </a:endParaRPr>
          </a:p>
          <a:p>
            <a:pPr marL="1371600" lvl="2" indent="-304800" algn="l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200"/>
              <a:buChar char="■"/>
            </a:pPr>
            <a:r>
              <a:rPr lang="en" sz="1200">
                <a:solidFill>
                  <a:srgbClr val="CCCCCC"/>
                </a:solidFill>
              </a:rPr>
              <a:t>e.g. predictive texting</a:t>
            </a:r>
            <a:endParaRPr sz="1200">
              <a:solidFill>
                <a:srgbClr val="CCCCCC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Char char="●"/>
            </a:pPr>
            <a:r>
              <a:rPr lang="en" sz="1600">
                <a:solidFill>
                  <a:srgbClr val="CCCCCC"/>
                </a:solidFill>
              </a:rPr>
              <a:t>Fewer concerns about privacy</a:t>
            </a:r>
            <a:endParaRPr sz="1600">
              <a:solidFill>
                <a:srgbClr val="CCCCCC"/>
              </a:solidFill>
            </a:endParaRPr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200"/>
              <a:buChar char="○"/>
            </a:pPr>
            <a:r>
              <a:rPr lang="en" sz="1200">
                <a:solidFill>
                  <a:srgbClr val="CCCCCC"/>
                </a:solidFill>
              </a:rPr>
              <a:t>Don’t have to send user data over networks (which can be intercepted)</a:t>
            </a:r>
            <a:endParaRPr sz="1200">
              <a:solidFill>
                <a:srgbClr val="CCCCCC"/>
              </a:solidFill>
            </a:endParaRPr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200"/>
              <a:buChar char="○"/>
            </a:pPr>
            <a:r>
              <a:rPr lang="en" sz="1200">
                <a:solidFill>
                  <a:srgbClr val="CCCCCC"/>
                </a:solidFill>
              </a:rPr>
              <a:t>Cloud database breaches can affect many people</a:t>
            </a:r>
            <a:endParaRPr sz="1200">
              <a:solidFill>
                <a:srgbClr val="CCCCCC"/>
              </a:solidFill>
            </a:endParaRPr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200"/>
              <a:buChar char="○"/>
            </a:pPr>
            <a:r>
              <a:rPr lang="en" sz="1200">
                <a:solidFill>
                  <a:srgbClr val="CCCCCC"/>
                </a:solidFill>
              </a:rPr>
              <a:t>Easier to comply with regulations (e.g. GDPR)</a:t>
            </a:r>
            <a:endParaRPr sz="1200">
              <a:solidFill>
                <a:srgbClr val="CCCCCC"/>
              </a:solidFill>
            </a:endParaRPr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200"/>
              <a:buChar char="○"/>
            </a:pPr>
            <a:r>
              <a:rPr lang="en" sz="1200" b="1">
                <a:solidFill>
                  <a:srgbClr val="CCCCCC"/>
                </a:solidFill>
              </a:rPr>
              <a:t>Caveat</a:t>
            </a:r>
            <a:r>
              <a:rPr lang="en" sz="1200">
                <a:solidFill>
                  <a:srgbClr val="CCCCCC"/>
                </a:solidFill>
              </a:rPr>
              <a:t>: edge computing might make it easier to steal user data by just taking the device</a:t>
            </a:r>
            <a:endParaRPr sz="1200">
              <a:solidFill>
                <a:srgbClr val="CCCCCC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Cheaper</a:t>
            </a:r>
            <a:endParaRPr sz="1600"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The more computations we can push to the edge, the less we have to pay for servers</a:t>
            </a:r>
            <a:endParaRPr sz="1200">
              <a:solidFill>
                <a:srgbClr val="FF0000"/>
              </a:solidFill>
            </a:endParaRPr>
          </a:p>
        </p:txBody>
      </p:sp>
      <p:sp>
        <p:nvSpPr>
          <p:cNvPr id="578" name="Google Shape;578;p5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60"/>
          <p:cNvSpPr txBox="1">
            <a:spLocks noGrp="1"/>
          </p:cNvSpPr>
          <p:nvPr>
            <p:ph type="title"/>
          </p:nvPr>
        </p:nvSpPr>
        <p:spPr>
          <a:xfrm>
            <a:off x="311700" y="331300"/>
            <a:ext cx="8520600" cy="48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cloud mistake can bankrupt your startup!</a:t>
            </a:r>
            <a:endParaRPr/>
          </a:p>
        </p:txBody>
      </p:sp>
      <p:sp>
        <p:nvSpPr>
          <p:cNvPr id="584" name="Google Shape;584;p6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pic>
        <p:nvPicPr>
          <p:cNvPr id="585" name="Google Shape;585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3400" y="1152475"/>
            <a:ext cx="6197190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61"/>
          <p:cNvSpPr txBox="1">
            <a:spLocks noGrp="1"/>
          </p:cNvSpPr>
          <p:nvPr>
            <p:ph type="title"/>
          </p:nvPr>
        </p:nvSpPr>
        <p:spPr>
          <a:xfrm>
            <a:off x="311700" y="331300"/>
            <a:ext cx="8520600" cy="48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Hybrid</a:t>
            </a:r>
            <a:endParaRPr/>
          </a:p>
        </p:txBody>
      </p:sp>
      <p:sp>
        <p:nvSpPr>
          <p:cNvPr id="591" name="Google Shape;591;p6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Common predictions are </a:t>
            </a:r>
            <a:r>
              <a:rPr lang="en" u="sng"/>
              <a:t>precomputed and stored</a:t>
            </a:r>
            <a:r>
              <a:rPr lang="en"/>
              <a:t> on device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Local data centers: e.g. each warehouse has its own server rack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solidFill>
                  <a:schemeClr val="dk1"/>
                </a:solidFill>
              </a:rPr>
              <a:t>Predictions are generated on cloud and </a:t>
            </a:r>
            <a:r>
              <a:rPr lang="en" u="sng">
                <a:solidFill>
                  <a:schemeClr val="dk1"/>
                </a:solidFill>
              </a:rPr>
              <a:t>cached</a:t>
            </a:r>
            <a:r>
              <a:rPr lang="en">
                <a:solidFill>
                  <a:schemeClr val="dk1"/>
                </a:solidFill>
              </a:rPr>
              <a:t> on device</a:t>
            </a:r>
            <a:endParaRPr/>
          </a:p>
        </p:txBody>
      </p:sp>
      <p:sp>
        <p:nvSpPr>
          <p:cNvPr id="592" name="Google Shape;592;p6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63"/>
          <p:cNvSpPr txBox="1">
            <a:spLocks noGrp="1"/>
          </p:cNvSpPr>
          <p:nvPr>
            <p:ph type="title"/>
          </p:nvPr>
        </p:nvSpPr>
        <p:spPr>
          <a:xfrm>
            <a:off x="311700" y="331300"/>
            <a:ext cx="8520600" cy="48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Challenges of ML on the edge</a:t>
            </a:r>
            <a:endParaRPr/>
          </a:p>
        </p:txBody>
      </p:sp>
      <p:sp>
        <p:nvSpPr>
          <p:cNvPr id="605" name="Google Shape;605;p6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>
                <a:solidFill>
                  <a:srgbClr val="FF00FF"/>
                </a:solidFill>
              </a:rPr>
              <a:t>Hardware</a:t>
            </a:r>
            <a:r>
              <a:rPr lang="en">
                <a:solidFill>
                  <a:schemeClr val="dk1"/>
                </a:solidFill>
              </a:rPr>
              <a:t>: Make hardware more powerful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>
                <a:solidFill>
                  <a:srgbClr val="FF00FF"/>
                </a:solidFill>
              </a:rPr>
              <a:t>Model compression</a:t>
            </a:r>
            <a:r>
              <a:rPr lang="en">
                <a:solidFill>
                  <a:schemeClr val="dk1"/>
                </a:solidFill>
              </a:rPr>
              <a:t>: Make models smaller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>
                <a:solidFill>
                  <a:srgbClr val="FF00FF"/>
                </a:solidFill>
              </a:rPr>
              <a:t>Model optimization</a:t>
            </a:r>
            <a:r>
              <a:rPr lang="en"/>
              <a:t>: Make models faster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606" name="Google Shape;606;p6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64"/>
          <p:cNvSpPr txBox="1">
            <a:spLocks noGrp="1"/>
          </p:cNvSpPr>
          <p:nvPr>
            <p:ph type="title"/>
          </p:nvPr>
        </p:nvSpPr>
        <p:spPr>
          <a:xfrm>
            <a:off x="311700" y="331300"/>
            <a:ext cx="8520600" cy="48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Make hardware more powerful: big companies</a:t>
            </a:r>
            <a:endParaRPr/>
          </a:p>
        </p:txBody>
      </p:sp>
      <p:sp>
        <p:nvSpPr>
          <p:cNvPr id="612" name="Google Shape;612;p6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pic>
        <p:nvPicPr>
          <p:cNvPr id="613" name="Google Shape;613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3900" y="1269438"/>
            <a:ext cx="4660100" cy="2604604"/>
          </a:xfrm>
          <a:prstGeom prst="rect">
            <a:avLst/>
          </a:prstGeom>
          <a:noFill/>
          <a:ln>
            <a:noFill/>
          </a:ln>
        </p:spPr>
      </p:pic>
      <p:pic>
        <p:nvPicPr>
          <p:cNvPr id="614" name="Google Shape;614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77338" y="3824000"/>
            <a:ext cx="4989327" cy="1115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5" name="Google Shape;615;p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2100" y="1269450"/>
            <a:ext cx="3714850" cy="1527475"/>
          </a:xfrm>
          <a:prstGeom prst="rect">
            <a:avLst/>
          </a:prstGeom>
          <a:noFill/>
          <a:ln>
            <a:noFill/>
          </a:ln>
        </p:spPr>
      </p:pic>
      <p:sp>
        <p:nvSpPr>
          <p:cNvPr id="616" name="Google Shape;616;p64"/>
          <p:cNvSpPr txBox="1"/>
          <p:nvPr/>
        </p:nvSpPr>
        <p:spPr>
          <a:xfrm>
            <a:off x="1517200" y="2717688"/>
            <a:ext cx="2434200" cy="3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rgbClr val="FF0000"/>
                </a:solidFill>
                <a:latin typeface="Nunito"/>
                <a:ea typeface="Nunito"/>
                <a:cs typeface="Nunito"/>
                <a:sym typeface="Nunito"/>
              </a:rPr>
              <a:t>⚠ </a:t>
            </a:r>
            <a:r>
              <a:rPr lang="en" sz="1500">
                <a:solidFill>
                  <a:srgbClr val="FF0000"/>
                </a:solidFill>
                <a:latin typeface="Nunito"/>
                <a:ea typeface="Nunito"/>
                <a:cs typeface="Nunito"/>
                <a:sym typeface="Nunito"/>
              </a:rPr>
              <a:t>unreliable narrator </a:t>
            </a:r>
            <a:r>
              <a:rPr lang="en" sz="1500" b="1">
                <a:solidFill>
                  <a:srgbClr val="FF0000"/>
                </a:solidFill>
                <a:latin typeface="Nunito"/>
                <a:ea typeface="Nunito"/>
                <a:cs typeface="Nunito"/>
                <a:sym typeface="Nunito"/>
              </a:rPr>
              <a:t>⚠</a:t>
            </a:r>
            <a:endParaRPr sz="1500">
              <a:solidFill>
                <a:srgbClr val="FF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1"/>
          <p:cNvSpPr txBox="1">
            <a:spLocks noGrp="1"/>
          </p:cNvSpPr>
          <p:nvPr>
            <p:ph type="title"/>
          </p:nvPr>
        </p:nvSpPr>
        <p:spPr>
          <a:xfrm>
            <a:off x="311700" y="331300"/>
            <a:ext cx="8520600" cy="48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passing through databases</a:t>
            </a:r>
            <a:endParaRPr/>
          </a:p>
        </p:txBody>
      </p:sp>
      <p:sp>
        <p:nvSpPr>
          <p:cNvPr id="125" name="Google Shape;125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126" name="Google Shape;126;p21"/>
          <p:cNvSpPr/>
          <p:nvPr/>
        </p:nvSpPr>
        <p:spPr>
          <a:xfrm>
            <a:off x="2056025" y="1390525"/>
            <a:ext cx="1308325" cy="704900"/>
          </a:xfrm>
          <a:prstGeom prst="flowChartProcess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Nunito"/>
                <a:ea typeface="Nunito"/>
                <a:cs typeface="Nunito"/>
                <a:sym typeface="Nunito"/>
              </a:rPr>
              <a:t>Ride</a:t>
            </a:r>
            <a:endParaRPr sz="1300"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Nunito"/>
                <a:ea typeface="Nunito"/>
                <a:cs typeface="Nunito"/>
                <a:sym typeface="Nunito"/>
              </a:rPr>
              <a:t>management</a:t>
            </a:r>
            <a:endParaRPr sz="13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27" name="Google Shape;127;p21"/>
          <p:cNvSpPr/>
          <p:nvPr/>
        </p:nvSpPr>
        <p:spPr>
          <a:xfrm>
            <a:off x="5521300" y="1390525"/>
            <a:ext cx="1308325" cy="704900"/>
          </a:xfrm>
          <a:prstGeom prst="flowChartProcess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Nunito"/>
                <a:ea typeface="Nunito"/>
                <a:cs typeface="Nunito"/>
                <a:sym typeface="Nunito"/>
              </a:rPr>
              <a:t>Driver management</a:t>
            </a:r>
            <a:endParaRPr sz="13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28" name="Google Shape;128;p21"/>
          <p:cNvSpPr/>
          <p:nvPr/>
        </p:nvSpPr>
        <p:spPr>
          <a:xfrm>
            <a:off x="3897450" y="3128925"/>
            <a:ext cx="1254350" cy="704900"/>
          </a:xfrm>
          <a:prstGeom prst="flowChartProcess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Nunito"/>
                <a:ea typeface="Nunito"/>
                <a:cs typeface="Nunito"/>
                <a:sym typeface="Nunito"/>
              </a:rPr>
              <a:t>Price optimization</a:t>
            </a:r>
            <a:endParaRPr sz="13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29" name="Google Shape;129;p21"/>
          <p:cNvSpPr/>
          <p:nvPr/>
        </p:nvSpPr>
        <p:spPr>
          <a:xfrm>
            <a:off x="4073050" y="1957738"/>
            <a:ext cx="903150" cy="781975"/>
          </a:xfrm>
          <a:prstGeom prst="flowChartMagneticDisk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Nunito"/>
                <a:ea typeface="Nunito"/>
                <a:cs typeface="Nunito"/>
                <a:sym typeface="Nunito"/>
              </a:rPr>
              <a:t>DB, DW</a:t>
            </a:r>
            <a:endParaRPr sz="1100"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130" name="Google Shape;130;p21"/>
          <p:cNvCxnSpPr>
            <a:stCxn id="126" idx="3"/>
          </p:cNvCxnSpPr>
          <p:nvPr/>
        </p:nvCxnSpPr>
        <p:spPr>
          <a:xfrm>
            <a:off x="3364350" y="1742975"/>
            <a:ext cx="708600" cy="5724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131" name="Google Shape;131;p21"/>
          <p:cNvCxnSpPr>
            <a:stCxn id="127" idx="1"/>
            <a:endCxn id="129" idx="4"/>
          </p:cNvCxnSpPr>
          <p:nvPr/>
        </p:nvCxnSpPr>
        <p:spPr>
          <a:xfrm flipH="1">
            <a:off x="4976200" y="1742975"/>
            <a:ext cx="545100" cy="6057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132" name="Google Shape;132;p21"/>
          <p:cNvCxnSpPr>
            <a:stCxn id="129" idx="3"/>
            <a:endCxn id="128" idx="0"/>
          </p:cNvCxnSpPr>
          <p:nvPr/>
        </p:nvCxnSpPr>
        <p:spPr>
          <a:xfrm>
            <a:off x="4524625" y="2739713"/>
            <a:ext cx="0" cy="3891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133" name="Google Shape;133;p21"/>
          <p:cNvSpPr txBox="1"/>
          <p:nvPr/>
        </p:nvSpPr>
        <p:spPr>
          <a:xfrm>
            <a:off x="444750" y="3552400"/>
            <a:ext cx="2919600" cy="9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ts val="1600"/>
              <a:buFont typeface="Nunito"/>
              <a:buAutoNum type="arabicPeriod"/>
            </a:pPr>
            <a:r>
              <a:rPr lang="en" sz="1600">
                <a:solidFill>
                  <a:srgbClr val="FF00FF"/>
                </a:solidFill>
                <a:latin typeface="Nunito"/>
                <a:ea typeface="Nunito"/>
                <a:cs typeface="Nunito"/>
                <a:sym typeface="Nunito"/>
              </a:rPr>
              <a:t>What if processes don’t share database access?</a:t>
            </a:r>
            <a:endParaRPr sz="1600">
              <a:solidFill>
                <a:srgbClr val="FF00FF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ts val="1600"/>
              <a:buFont typeface="Nunito"/>
              <a:buAutoNum type="arabicPeriod"/>
            </a:pPr>
            <a:r>
              <a:rPr lang="en" sz="1600">
                <a:solidFill>
                  <a:srgbClr val="FF00FF"/>
                </a:solidFill>
                <a:latin typeface="Nunito"/>
                <a:ea typeface="Nunito"/>
                <a:cs typeface="Nunito"/>
                <a:sym typeface="Nunito"/>
              </a:rPr>
              <a:t>Read &amp; write from databases can be slow</a:t>
            </a:r>
            <a:endParaRPr sz="1600">
              <a:solidFill>
                <a:srgbClr val="FF00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66"/>
          <p:cNvSpPr txBox="1">
            <a:spLocks noGrp="1"/>
          </p:cNvSpPr>
          <p:nvPr>
            <p:ph type="title"/>
          </p:nvPr>
        </p:nvSpPr>
        <p:spPr>
          <a:xfrm>
            <a:off x="311700" y="1085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of ML: online and on-device</a:t>
            </a:r>
            <a:endParaRPr/>
          </a:p>
        </p:txBody>
      </p:sp>
      <p:sp>
        <p:nvSpPr>
          <p:cNvPr id="629" name="Google Shape;629;p6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grpSp>
        <p:nvGrpSpPr>
          <p:cNvPr id="630" name="Google Shape;630;p66"/>
          <p:cNvGrpSpPr/>
          <p:nvPr/>
        </p:nvGrpSpPr>
        <p:grpSpPr>
          <a:xfrm>
            <a:off x="1707675" y="833650"/>
            <a:ext cx="5198605" cy="4309851"/>
            <a:chOff x="1707675" y="833650"/>
            <a:chExt cx="5198605" cy="4309851"/>
          </a:xfrm>
        </p:grpSpPr>
        <p:pic>
          <p:nvPicPr>
            <p:cNvPr id="631" name="Google Shape;631;p6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707675" y="833650"/>
              <a:ext cx="5198605" cy="43098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32" name="Google Shape;632;p6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207262" y="4070638"/>
              <a:ext cx="1186478" cy="166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33" name="Google Shape;633;p6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535014" y="1925399"/>
              <a:ext cx="530960" cy="2542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34" name="Google Shape;634;p6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807831" y="4026924"/>
              <a:ext cx="452054" cy="2542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35" name="Google Shape;635;p6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2807826" y="1925400"/>
              <a:ext cx="452060" cy="2542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69"/>
          <p:cNvSpPr txBox="1">
            <a:spLocks noGrp="1"/>
          </p:cNvSpPr>
          <p:nvPr>
            <p:ph type="title"/>
          </p:nvPr>
        </p:nvSpPr>
        <p:spPr>
          <a:xfrm>
            <a:off x="1078350" y="1601150"/>
            <a:ext cx="4389000" cy="16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Compression</a:t>
            </a:r>
            <a:endParaRPr/>
          </a:p>
        </p:txBody>
      </p:sp>
      <p:sp>
        <p:nvSpPr>
          <p:cNvPr id="660" name="Google Shape;660;p6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70"/>
          <p:cNvSpPr txBox="1"/>
          <p:nvPr/>
        </p:nvSpPr>
        <p:spPr>
          <a:xfrm>
            <a:off x="689850" y="4553100"/>
            <a:ext cx="7764300" cy="5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" sz="2200">
                <a:latin typeface="Nunito"/>
                <a:ea typeface="Nunito"/>
                <a:cs typeface="Nunito"/>
                <a:sym typeface="Nunito"/>
              </a:rPr>
              <a:t>Bigger, better, slower</a:t>
            </a:r>
            <a:endParaRPr sz="22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666" name="Google Shape;666;p7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pic>
        <p:nvPicPr>
          <p:cNvPr id="667" name="Google Shape;667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6275" y="577025"/>
            <a:ext cx="4511450" cy="376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71"/>
          <p:cNvSpPr txBox="1">
            <a:spLocks noGrp="1"/>
          </p:cNvSpPr>
          <p:nvPr>
            <p:ph type="title"/>
          </p:nvPr>
        </p:nvSpPr>
        <p:spPr>
          <a:xfrm>
            <a:off x="311700" y="331300"/>
            <a:ext cx="8520600" cy="48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compression</a:t>
            </a:r>
            <a:endParaRPr/>
          </a:p>
        </p:txBody>
      </p:sp>
      <p:sp>
        <p:nvSpPr>
          <p:cNvPr id="673" name="Google Shape;673;p7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Quantization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Knowledge distillation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Pruning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Low-ranked factorization</a:t>
            </a:r>
            <a:endParaRPr/>
          </a:p>
        </p:txBody>
      </p:sp>
      <p:sp>
        <p:nvSpPr>
          <p:cNvPr id="674" name="Google Shape;674;p7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72"/>
          <p:cNvSpPr txBox="1">
            <a:spLocks noGrp="1"/>
          </p:cNvSpPr>
          <p:nvPr>
            <p:ph type="title"/>
          </p:nvPr>
        </p:nvSpPr>
        <p:spPr>
          <a:xfrm>
            <a:off x="311700" y="331300"/>
            <a:ext cx="8520600" cy="48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compression: active research/development</a:t>
            </a:r>
            <a:endParaRPr/>
          </a:p>
        </p:txBody>
      </p:sp>
      <p:sp>
        <p:nvSpPr>
          <p:cNvPr id="680" name="Google Shape;680;p7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  <p:cxnSp>
        <p:nvCxnSpPr>
          <p:cNvPr id="681" name="Google Shape;681;p72"/>
          <p:cNvCxnSpPr/>
          <p:nvPr/>
        </p:nvCxnSpPr>
        <p:spPr>
          <a:xfrm>
            <a:off x="337800" y="4869450"/>
            <a:ext cx="8327400" cy="183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82" name="Google Shape;682;p72"/>
          <p:cNvSpPr txBox="1"/>
          <p:nvPr/>
        </p:nvSpPr>
        <p:spPr>
          <a:xfrm>
            <a:off x="337800" y="4922975"/>
            <a:ext cx="64860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u="sng">
                <a:solidFill>
                  <a:schemeClr val="hlink"/>
                </a:solidFill>
                <a:latin typeface="Nunito"/>
                <a:ea typeface="Nunito"/>
                <a:cs typeface="Nunito"/>
                <a:sym typeface="Nunito"/>
                <a:hlinkClick r:id="rId3"/>
              </a:rPr>
              <a:t>https://opensourcelibs.com/libs/model-compression</a:t>
            </a:r>
            <a:r>
              <a:rPr lang="en" sz="9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| </a:t>
            </a:r>
            <a:r>
              <a:rPr lang="en" sz="900" u="sng">
                <a:solidFill>
                  <a:schemeClr val="hlink"/>
                </a:solidFill>
                <a:latin typeface="Nunito"/>
                <a:ea typeface="Nunito"/>
                <a:cs typeface="Nunito"/>
                <a:sym typeface="Nunito"/>
                <a:hlinkClick r:id="rId4"/>
              </a:rPr>
              <a:t>https://awesomeopensource.com/projects/model-compression</a:t>
            </a:r>
            <a:r>
              <a:rPr lang="en" sz="9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endParaRPr sz="9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683" name="Google Shape;683;p7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0050" y="1629250"/>
            <a:ext cx="5137198" cy="190799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4" name="Google Shape;684;p7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0050" y="3725754"/>
            <a:ext cx="5137202" cy="915071"/>
          </a:xfrm>
          <a:prstGeom prst="rect">
            <a:avLst/>
          </a:prstGeom>
          <a:noFill/>
          <a:ln>
            <a:noFill/>
          </a:ln>
        </p:spPr>
      </p:pic>
      <p:pic>
        <p:nvPicPr>
          <p:cNvPr id="685" name="Google Shape;685;p7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71600" y="1081825"/>
            <a:ext cx="4745011" cy="4172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74"/>
          <p:cNvSpPr txBox="1">
            <a:spLocks noGrp="1"/>
          </p:cNvSpPr>
          <p:nvPr>
            <p:ph type="title"/>
          </p:nvPr>
        </p:nvSpPr>
        <p:spPr>
          <a:xfrm>
            <a:off x="311700" y="331300"/>
            <a:ext cx="8520600" cy="48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compression: quantization</a:t>
            </a:r>
            <a:endParaRPr/>
          </a:p>
        </p:txBody>
      </p:sp>
      <p:sp>
        <p:nvSpPr>
          <p:cNvPr id="702" name="Google Shape;702;p7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10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Reduces the size of a model by using fewer bits to represent parameter values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E.g. half-precision (16-bit) or integer (8-bit) instead of full-precision (32-bit)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703" name="Google Shape;703;p7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  <p:sp>
        <p:nvSpPr>
          <p:cNvPr id="704" name="Google Shape;704;p74"/>
          <p:cNvSpPr txBox="1"/>
          <p:nvPr/>
        </p:nvSpPr>
        <p:spPr>
          <a:xfrm>
            <a:off x="3280425" y="2879075"/>
            <a:ext cx="1826400" cy="42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b="1">
                <a:latin typeface="Nunito"/>
                <a:ea typeface="Nunito"/>
                <a:cs typeface="Nunito"/>
                <a:sym typeface="Nunito"/>
              </a:rPr>
              <a:t>100M params</a:t>
            </a:r>
            <a:endParaRPr sz="1800" b="1"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705" name="Google Shape;705;p74"/>
          <p:cNvCxnSpPr/>
          <p:nvPr/>
        </p:nvCxnSpPr>
        <p:spPr>
          <a:xfrm flipH="1">
            <a:off x="3391972" y="3336657"/>
            <a:ext cx="750000" cy="5667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06" name="Google Shape;706;p74"/>
          <p:cNvCxnSpPr/>
          <p:nvPr/>
        </p:nvCxnSpPr>
        <p:spPr>
          <a:xfrm>
            <a:off x="4141972" y="3343215"/>
            <a:ext cx="754200" cy="5535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07" name="Google Shape;707;p74"/>
          <p:cNvSpPr txBox="1"/>
          <p:nvPr/>
        </p:nvSpPr>
        <p:spPr>
          <a:xfrm>
            <a:off x="1894600" y="4009260"/>
            <a:ext cx="2188500" cy="7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latin typeface="Nunito"/>
                <a:ea typeface="Nunito"/>
                <a:cs typeface="Nunito"/>
                <a:sym typeface="Nunito"/>
              </a:rPr>
              <a:t>32-bit</a:t>
            </a:r>
            <a:br>
              <a:rPr lang="en" sz="1600">
                <a:latin typeface="Nunito"/>
                <a:ea typeface="Nunito"/>
                <a:cs typeface="Nunito"/>
                <a:sym typeface="Nunito"/>
              </a:rPr>
            </a:br>
            <a:r>
              <a:rPr lang="en" sz="1600">
                <a:latin typeface="Nunito"/>
                <a:ea typeface="Nunito"/>
                <a:cs typeface="Nunito"/>
                <a:sym typeface="Nunito"/>
              </a:rPr>
              <a:t>400MB</a:t>
            </a:r>
            <a:endParaRPr sz="16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708" name="Google Shape;708;p74"/>
          <p:cNvSpPr txBox="1"/>
          <p:nvPr/>
        </p:nvSpPr>
        <p:spPr>
          <a:xfrm>
            <a:off x="3994329" y="4012550"/>
            <a:ext cx="2638200" cy="7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latin typeface="Nunito"/>
                <a:ea typeface="Nunito"/>
                <a:cs typeface="Nunito"/>
                <a:sym typeface="Nunito"/>
              </a:rPr>
              <a:t>16-bit</a:t>
            </a:r>
            <a:br>
              <a:rPr lang="en" sz="1600">
                <a:latin typeface="Nunito"/>
                <a:ea typeface="Nunito"/>
                <a:cs typeface="Nunito"/>
                <a:sym typeface="Nunito"/>
              </a:rPr>
            </a:br>
            <a:r>
              <a:rPr lang="en" sz="1600">
                <a:latin typeface="Nunito"/>
                <a:ea typeface="Nunito"/>
                <a:cs typeface="Nunito"/>
                <a:sym typeface="Nunito"/>
              </a:rPr>
              <a:t>200MB</a:t>
            </a:r>
            <a:endParaRPr sz="160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77"/>
          <p:cNvSpPr txBox="1">
            <a:spLocks noGrp="1"/>
          </p:cNvSpPr>
          <p:nvPr>
            <p:ph type="title"/>
          </p:nvPr>
        </p:nvSpPr>
        <p:spPr>
          <a:xfrm>
            <a:off x="311700" y="331300"/>
            <a:ext cx="8520600" cy="48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compression: quantization</a:t>
            </a:r>
            <a:endParaRPr/>
          </a:p>
        </p:txBody>
      </p:sp>
      <p:sp>
        <p:nvSpPr>
          <p:cNvPr id="730" name="Google Shape;730;p7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  <p:graphicFrame>
        <p:nvGraphicFramePr>
          <p:cNvPr id="731" name="Google Shape;731;p77"/>
          <p:cNvGraphicFramePr/>
          <p:nvPr/>
        </p:nvGraphicFramePr>
        <p:xfrm>
          <a:off x="565275" y="1430900"/>
          <a:ext cx="7239000" cy="1824930"/>
        </p:xfrm>
        <a:graphic>
          <a:graphicData uri="http://schemas.openxmlformats.org/drawingml/2006/table">
            <a:tbl>
              <a:tblPr>
                <a:noFill/>
                <a:tableStyleId>{D6280F8E-F0AB-4C6E-AAED-378873462E63}</a:tableStyleId>
              </a:tblPr>
              <a:tblGrid>
                <a:gridCol w="3619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19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latin typeface="Nunito"/>
                          <a:ea typeface="Nunito"/>
                          <a:cs typeface="Nunito"/>
                          <a:sym typeface="Nunito"/>
                        </a:rPr>
                        <a:t>Pros</a:t>
                      </a:r>
                      <a:endParaRPr sz="1800" b="1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latin typeface="Nunito"/>
                          <a:ea typeface="Nunito"/>
                          <a:cs typeface="Nunito"/>
                          <a:sym typeface="Nunito"/>
                        </a:rPr>
                        <a:t>Cons</a:t>
                      </a:r>
                      <a:endParaRPr sz="1800" b="1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457200" lvl="0" indent="-3302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Nunito"/>
                        <a:buAutoNum type="arabicPeriod"/>
                      </a:pPr>
                      <a:r>
                        <a:rPr lang="en" sz="1600" dirty="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Reduce memory footprint</a:t>
                      </a:r>
                      <a:endParaRPr sz="1600" dirty="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  <a:p>
                      <a:pPr marL="457200" lvl="0" indent="-3302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Nunito"/>
                        <a:buAutoNum type="arabicPeriod"/>
                      </a:pPr>
                      <a:r>
                        <a:rPr lang="en" sz="1600" dirty="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Increase computation speed</a:t>
                      </a:r>
                      <a:endParaRPr sz="1600" dirty="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  <a:p>
                      <a:pPr marL="914400" lvl="1" indent="-3048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Nunito"/>
                        <a:buAutoNum type="alphaLcPeriod"/>
                      </a:pPr>
                      <a:r>
                        <a:rPr lang="en" sz="1200" dirty="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Bigger batch size</a:t>
                      </a:r>
                      <a:endParaRPr sz="1200" dirty="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  <a:p>
                      <a:pPr marL="914400" lvl="1" indent="-3048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Nunito"/>
                        <a:buAutoNum type="alphaLcPeriod"/>
                      </a:pPr>
                      <a:r>
                        <a:rPr lang="en" sz="1200" dirty="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Computation on 16 bits is faster than on 32 bits</a:t>
                      </a:r>
                      <a:endParaRPr dirty="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457200" lvl="0" indent="-3302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600"/>
                        <a:buFont typeface="Nunito"/>
                        <a:buAutoNum type="arabicPeriod"/>
                      </a:pPr>
                      <a:r>
                        <a:rPr lang="en" sz="1600" dirty="0">
                          <a:latin typeface="Nunito"/>
                          <a:ea typeface="Nunito"/>
                          <a:cs typeface="Nunito"/>
                          <a:sym typeface="Nunito"/>
                        </a:rPr>
                        <a:t>Smaller range of values</a:t>
                      </a:r>
                      <a:endParaRPr sz="1600" dirty="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  <a:p>
                      <a:pPr marL="457200" lvl="0" indent="-3302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600"/>
                        <a:buFont typeface="Nunito"/>
                        <a:buAutoNum type="arabicPeriod"/>
                      </a:pPr>
                      <a:r>
                        <a:rPr lang="en" sz="1600" dirty="0">
                          <a:latin typeface="Nunito"/>
                          <a:ea typeface="Nunito"/>
                          <a:cs typeface="Nunito"/>
                          <a:sym typeface="Nunito"/>
                        </a:rPr>
                        <a:t>Values rounded to 0</a:t>
                      </a:r>
                      <a:endParaRPr sz="1600" dirty="0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32" name="Google Shape;732;p77"/>
          <p:cNvSpPr txBox="1"/>
          <p:nvPr/>
        </p:nvSpPr>
        <p:spPr>
          <a:xfrm>
            <a:off x="4727400" y="2571750"/>
            <a:ext cx="2454600" cy="4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  <a:latin typeface="Nunito"/>
                <a:ea typeface="Nunito"/>
                <a:cs typeface="Nunito"/>
                <a:sym typeface="Nunito"/>
              </a:rPr>
              <a:t>Need efficient rounding/scaling techniques</a:t>
            </a:r>
            <a:endParaRPr>
              <a:solidFill>
                <a:srgbClr val="FF00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6" name="Google Shape;724;p76">
            <a:extLst>
              <a:ext uri="{FF2B5EF4-FFF2-40B4-BE49-F238E27FC236}">
                <a16:creationId xmlns:a16="http://schemas.microsoft.com/office/drawing/2014/main" id="{EAD4FFA5-6D9A-F040-BF83-E6878957B26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5777" y="3787735"/>
            <a:ext cx="4616485" cy="7145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79"/>
          <p:cNvSpPr txBox="1">
            <a:spLocks noGrp="1"/>
          </p:cNvSpPr>
          <p:nvPr>
            <p:ph type="title"/>
          </p:nvPr>
        </p:nvSpPr>
        <p:spPr>
          <a:xfrm>
            <a:off x="311700" y="331300"/>
            <a:ext cx="8520600" cy="48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compression: knowledge distillation</a:t>
            </a:r>
            <a:endParaRPr/>
          </a:p>
        </p:txBody>
      </p:sp>
      <p:sp>
        <p:nvSpPr>
          <p:cNvPr id="746" name="Google Shape;746;p7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Train a small model (“student”) to mimic the results of a larger model (“teacher”)</a:t>
            </a:r>
            <a:endParaRPr sz="170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Teacher &amp; student can be trained at the same time.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E.g. DistillBERT, reduces size of BERT by 40%, and increases inference speed by 60%, while retaining 97% language understanding.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747" name="Google Shape;747;p7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  <p:cxnSp>
        <p:nvCxnSpPr>
          <p:cNvPr id="748" name="Google Shape;748;p79"/>
          <p:cNvCxnSpPr/>
          <p:nvPr/>
        </p:nvCxnSpPr>
        <p:spPr>
          <a:xfrm>
            <a:off x="337800" y="4869450"/>
            <a:ext cx="8327400" cy="183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49" name="Google Shape;749;p79"/>
          <p:cNvSpPr txBox="1"/>
          <p:nvPr/>
        </p:nvSpPr>
        <p:spPr>
          <a:xfrm>
            <a:off x="337800" y="4922975"/>
            <a:ext cx="64860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u="sng">
                <a:solidFill>
                  <a:srgbClr val="1155CC"/>
                </a:solidFill>
                <a:latin typeface="Nunito"/>
                <a:ea typeface="Nunito"/>
                <a:cs typeface="Nunito"/>
                <a:sym typeface="Nuni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DistilBERT, a distilled version of BERT: smaller, faster, cheaper and lighter</a:t>
            </a:r>
            <a:r>
              <a:rPr lang="en" sz="10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(Sanh et al., 2019)</a:t>
            </a:r>
            <a:endParaRPr sz="9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80"/>
          <p:cNvSpPr txBox="1">
            <a:spLocks noGrp="1"/>
          </p:cNvSpPr>
          <p:nvPr>
            <p:ph type="title"/>
          </p:nvPr>
        </p:nvSpPr>
        <p:spPr>
          <a:xfrm>
            <a:off x="311700" y="331300"/>
            <a:ext cx="8520600" cy="48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compression: knowledge distillation</a:t>
            </a:r>
            <a:endParaRPr/>
          </a:p>
        </p:txBody>
      </p:sp>
      <p:sp>
        <p:nvSpPr>
          <p:cNvPr id="755" name="Google Shape;755;p8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Train a small model (“student”) to mimic the results of a larger model (“teacher”)</a:t>
            </a:r>
            <a:endParaRPr sz="17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Pros: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Fast to train student network if teacher is pre-trained.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Teacher and student can be completely different architectures.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Cons: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If teacher is not pre-trained, may need more data &amp; time to first train teacher.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Sensitive to applications and model architectures.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756" name="Google Shape;756;p8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81"/>
          <p:cNvSpPr txBox="1">
            <a:spLocks noGrp="1"/>
          </p:cNvSpPr>
          <p:nvPr>
            <p:ph type="title"/>
          </p:nvPr>
        </p:nvSpPr>
        <p:spPr>
          <a:xfrm>
            <a:off x="311700" y="331300"/>
            <a:ext cx="8520600" cy="48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compression: pruning</a:t>
            </a:r>
            <a:endParaRPr/>
          </a:p>
        </p:txBody>
      </p:sp>
      <p:sp>
        <p:nvSpPr>
          <p:cNvPr id="762" name="Google Shape;762;p8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Originally used for decision trees to remove </a:t>
            </a:r>
            <a:r>
              <a:rPr lang="en">
                <a:solidFill>
                  <a:schemeClr val="dk1"/>
                </a:solidFill>
              </a:rPr>
              <a:t>uncritical </a:t>
            </a:r>
            <a:r>
              <a:rPr lang="en"/>
              <a:t>sections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Neural networks: reducing over-parameterization</a:t>
            </a:r>
            <a:endParaRPr/>
          </a:p>
        </p:txBody>
      </p:sp>
      <p:sp>
        <p:nvSpPr>
          <p:cNvPr id="763" name="Google Shape;763;p8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  <p:cxnSp>
        <p:nvCxnSpPr>
          <p:cNvPr id="764" name="Google Shape;764;p81"/>
          <p:cNvCxnSpPr/>
          <p:nvPr/>
        </p:nvCxnSpPr>
        <p:spPr>
          <a:xfrm>
            <a:off x="337800" y="4869450"/>
            <a:ext cx="8327400" cy="183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3"/>
          <p:cNvSpPr txBox="1">
            <a:spLocks noGrp="1"/>
          </p:cNvSpPr>
          <p:nvPr>
            <p:ph type="title"/>
          </p:nvPr>
        </p:nvSpPr>
        <p:spPr>
          <a:xfrm>
            <a:off x="311700" y="331300"/>
            <a:ext cx="8520600" cy="48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passing through services</a:t>
            </a:r>
            <a:endParaRPr/>
          </a:p>
        </p:txBody>
      </p:sp>
      <p:sp>
        <p:nvSpPr>
          <p:cNvPr id="155" name="Google Shape;155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156" name="Google Shape;156;p23"/>
          <p:cNvSpPr/>
          <p:nvPr/>
        </p:nvSpPr>
        <p:spPr>
          <a:xfrm>
            <a:off x="2056025" y="1390525"/>
            <a:ext cx="1308325" cy="704900"/>
          </a:xfrm>
          <a:prstGeom prst="flowChartProcess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Nunito"/>
                <a:ea typeface="Nunito"/>
                <a:cs typeface="Nunito"/>
                <a:sym typeface="Nunito"/>
              </a:rPr>
              <a:t>Ride</a:t>
            </a:r>
            <a:endParaRPr sz="1300"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Nunito"/>
                <a:ea typeface="Nunito"/>
                <a:cs typeface="Nunito"/>
                <a:sym typeface="Nunito"/>
              </a:rPr>
              <a:t>management</a:t>
            </a:r>
            <a:endParaRPr sz="13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57" name="Google Shape;157;p23"/>
          <p:cNvSpPr/>
          <p:nvPr/>
        </p:nvSpPr>
        <p:spPr>
          <a:xfrm>
            <a:off x="5521300" y="1390525"/>
            <a:ext cx="1308325" cy="704900"/>
          </a:xfrm>
          <a:prstGeom prst="flowChartProcess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Nunito"/>
                <a:ea typeface="Nunito"/>
                <a:cs typeface="Nunito"/>
                <a:sym typeface="Nunito"/>
              </a:rPr>
              <a:t>Driver management</a:t>
            </a:r>
            <a:endParaRPr sz="13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58" name="Google Shape;158;p23"/>
          <p:cNvSpPr/>
          <p:nvPr/>
        </p:nvSpPr>
        <p:spPr>
          <a:xfrm>
            <a:off x="3897450" y="3128925"/>
            <a:ext cx="1254350" cy="704900"/>
          </a:xfrm>
          <a:prstGeom prst="flowChartProcess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Nunito"/>
                <a:ea typeface="Nunito"/>
                <a:cs typeface="Nunito"/>
                <a:sym typeface="Nunito"/>
              </a:rPr>
              <a:t>Price optimization</a:t>
            </a:r>
            <a:endParaRPr sz="1300"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159" name="Google Shape;159;p23"/>
          <p:cNvCxnSpPr/>
          <p:nvPr/>
        </p:nvCxnSpPr>
        <p:spPr>
          <a:xfrm>
            <a:off x="3519004" y="1675974"/>
            <a:ext cx="1835700" cy="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160" name="Google Shape;160;p23"/>
          <p:cNvCxnSpPr/>
          <p:nvPr/>
        </p:nvCxnSpPr>
        <p:spPr>
          <a:xfrm>
            <a:off x="3524973" y="1844086"/>
            <a:ext cx="1835700" cy="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161" name="Google Shape;161;p23"/>
          <p:cNvCxnSpPr/>
          <p:nvPr/>
        </p:nvCxnSpPr>
        <p:spPr>
          <a:xfrm>
            <a:off x="3519001" y="2194634"/>
            <a:ext cx="499200" cy="8064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162" name="Google Shape;162;p23"/>
          <p:cNvCxnSpPr/>
          <p:nvPr/>
        </p:nvCxnSpPr>
        <p:spPr>
          <a:xfrm>
            <a:off x="3328100" y="2324876"/>
            <a:ext cx="499200" cy="8064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163" name="Google Shape;163;p23"/>
          <p:cNvCxnSpPr/>
          <p:nvPr/>
        </p:nvCxnSpPr>
        <p:spPr>
          <a:xfrm flipH="1">
            <a:off x="5221950" y="2218375"/>
            <a:ext cx="392700" cy="9129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164" name="Google Shape;164;p23"/>
          <p:cNvCxnSpPr/>
          <p:nvPr/>
        </p:nvCxnSpPr>
        <p:spPr>
          <a:xfrm rot="10800000" flipH="1">
            <a:off x="5055150" y="2130000"/>
            <a:ext cx="392400" cy="9129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165" name="Google Shape;165;p23"/>
          <p:cNvSpPr txBox="1"/>
          <p:nvPr/>
        </p:nvSpPr>
        <p:spPr>
          <a:xfrm>
            <a:off x="1006725" y="3522925"/>
            <a:ext cx="1835700" cy="9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00FF"/>
                </a:solidFill>
                <a:latin typeface="Nunito"/>
                <a:ea typeface="Nunito"/>
                <a:cs typeface="Nunito"/>
                <a:sym typeface="Nunito"/>
              </a:rPr>
              <a:t>Inter-service communication can blow up</a:t>
            </a:r>
            <a:endParaRPr sz="1600">
              <a:solidFill>
                <a:srgbClr val="FF00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66" name="Google Shape;166;p23"/>
          <p:cNvSpPr txBox="1"/>
          <p:nvPr/>
        </p:nvSpPr>
        <p:spPr>
          <a:xfrm>
            <a:off x="3572675" y="1429675"/>
            <a:ext cx="16806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Nunito"/>
                <a:ea typeface="Nunito"/>
                <a:cs typeface="Nunito"/>
                <a:sym typeface="Nunito"/>
              </a:rPr>
              <a:t>POST / GET … requests</a:t>
            </a:r>
            <a:br>
              <a:rPr lang="en" sz="1000">
                <a:latin typeface="Nunito"/>
                <a:ea typeface="Nunito"/>
                <a:cs typeface="Nunito"/>
                <a:sym typeface="Nunito"/>
              </a:rPr>
            </a:br>
            <a:r>
              <a:rPr lang="en" sz="1000">
                <a:latin typeface="Nunito"/>
                <a:ea typeface="Nunito"/>
                <a:cs typeface="Nunito"/>
                <a:sym typeface="Nunito"/>
              </a:rPr>
              <a:t>REST / RPC</a:t>
            </a:r>
            <a:endParaRPr sz="100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p82"/>
          <p:cNvSpPr txBox="1">
            <a:spLocks noGrp="1"/>
          </p:cNvSpPr>
          <p:nvPr>
            <p:ph type="title"/>
          </p:nvPr>
        </p:nvSpPr>
        <p:spPr>
          <a:xfrm>
            <a:off x="311700" y="331300"/>
            <a:ext cx="8520600" cy="48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compression: pruning methods</a:t>
            </a:r>
            <a:endParaRPr/>
          </a:p>
        </p:txBody>
      </p:sp>
      <p:sp>
        <p:nvSpPr>
          <p:cNvPr id="770" name="Google Shape;770;p8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Remove nodes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Changing architectures &amp; reducing number of params</a:t>
            </a:r>
            <a:endParaRPr/>
          </a:p>
        </p:txBody>
      </p:sp>
      <p:sp>
        <p:nvSpPr>
          <p:cNvPr id="771" name="Google Shape;771;p8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  <p:cxnSp>
        <p:nvCxnSpPr>
          <p:cNvPr id="772" name="Google Shape;772;p82"/>
          <p:cNvCxnSpPr/>
          <p:nvPr/>
        </p:nvCxnSpPr>
        <p:spPr>
          <a:xfrm>
            <a:off x="337800" y="4869450"/>
            <a:ext cx="8327400" cy="183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83"/>
          <p:cNvSpPr txBox="1">
            <a:spLocks noGrp="1"/>
          </p:cNvSpPr>
          <p:nvPr>
            <p:ph type="title"/>
          </p:nvPr>
        </p:nvSpPr>
        <p:spPr>
          <a:xfrm>
            <a:off x="311700" y="331300"/>
            <a:ext cx="8520600" cy="48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compression: pruning methods</a:t>
            </a:r>
            <a:endParaRPr/>
          </a:p>
        </p:txBody>
      </p:sp>
      <p:sp>
        <p:nvSpPr>
          <p:cNvPr id="778" name="Google Shape;778;p8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AutoNum type="arabicPeriod"/>
            </a:pPr>
            <a:r>
              <a:rPr lang="en">
                <a:solidFill>
                  <a:srgbClr val="CCCCCC"/>
                </a:solidFill>
              </a:rPr>
              <a:t>Remove nodes</a:t>
            </a:r>
            <a:endParaRPr>
              <a:solidFill>
                <a:srgbClr val="CCCCCC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Find least useful params &amp; set to 0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Number of params remains the same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Reducing number of non-zero params</a:t>
            </a:r>
            <a:endParaRPr/>
          </a:p>
        </p:txBody>
      </p:sp>
      <p:sp>
        <p:nvSpPr>
          <p:cNvPr id="779" name="Google Shape;779;p8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41</a:t>
            </a:fld>
            <a:endParaRPr/>
          </a:p>
        </p:txBody>
      </p:sp>
      <p:pic>
        <p:nvPicPr>
          <p:cNvPr id="780" name="Google Shape;780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64000" y="2520350"/>
            <a:ext cx="3465999" cy="19948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81" name="Google Shape;781;p83"/>
          <p:cNvCxnSpPr/>
          <p:nvPr/>
        </p:nvCxnSpPr>
        <p:spPr>
          <a:xfrm>
            <a:off x="337800" y="4869450"/>
            <a:ext cx="8327400" cy="183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82" name="Google Shape;782;p83"/>
          <p:cNvSpPr txBox="1"/>
          <p:nvPr/>
        </p:nvSpPr>
        <p:spPr>
          <a:xfrm>
            <a:off x="337800" y="4922975"/>
            <a:ext cx="64860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u="sng">
                <a:solidFill>
                  <a:schemeClr val="hlink"/>
                </a:solidFill>
                <a:latin typeface="Nunito"/>
                <a:ea typeface="Nunito"/>
                <a:cs typeface="Nunito"/>
                <a:sym typeface="Nunito"/>
                <a:hlinkClick r:id="rId4"/>
              </a:rPr>
              <a:t>Learning both Weights and Connections for Efficient Neural Networks</a:t>
            </a:r>
            <a:r>
              <a:rPr lang="en" sz="10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(Han et al., 2015)</a:t>
            </a:r>
            <a:endParaRPr sz="10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84"/>
          <p:cNvSpPr txBox="1">
            <a:spLocks noGrp="1"/>
          </p:cNvSpPr>
          <p:nvPr>
            <p:ph type="title"/>
          </p:nvPr>
        </p:nvSpPr>
        <p:spPr>
          <a:xfrm>
            <a:off x="311700" y="331300"/>
            <a:ext cx="8520600" cy="48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compression: pruning methods</a:t>
            </a:r>
            <a:endParaRPr/>
          </a:p>
        </p:txBody>
      </p:sp>
      <p:sp>
        <p:nvSpPr>
          <p:cNvPr id="788" name="Google Shape;788;p8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AutoNum type="arabicPeriod"/>
            </a:pPr>
            <a:r>
              <a:rPr lang="en">
                <a:solidFill>
                  <a:srgbClr val="CCCCCC"/>
                </a:solidFill>
              </a:rPr>
              <a:t>Remove nodes</a:t>
            </a:r>
            <a:endParaRPr>
              <a:solidFill>
                <a:srgbClr val="CCCCCC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Find least useful params &amp; set to 0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Number of params remains the same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Reducing number of non-zero params</a:t>
            </a:r>
            <a:endParaRPr/>
          </a:p>
        </p:txBody>
      </p:sp>
      <p:sp>
        <p:nvSpPr>
          <p:cNvPr id="789" name="Google Shape;789;p8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42</a:t>
            </a:fld>
            <a:endParaRPr/>
          </a:p>
        </p:txBody>
      </p:sp>
      <p:pic>
        <p:nvPicPr>
          <p:cNvPr id="790" name="Google Shape;790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64000" y="2520350"/>
            <a:ext cx="3465999" cy="19948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91" name="Google Shape;791;p84"/>
          <p:cNvCxnSpPr/>
          <p:nvPr/>
        </p:nvCxnSpPr>
        <p:spPr>
          <a:xfrm>
            <a:off x="337800" y="4869450"/>
            <a:ext cx="8327400" cy="183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92" name="Google Shape;792;p84"/>
          <p:cNvSpPr txBox="1"/>
          <p:nvPr/>
        </p:nvSpPr>
        <p:spPr>
          <a:xfrm>
            <a:off x="337800" y="4922975"/>
            <a:ext cx="64860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u="sng">
                <a:solidFill>
                  <a:schemeClr val="hlink"/>
                </a:solidFill>
                <a:latin typeface="Nunito"/>
                <a:ea typeface="Nunito"/>
                <a:cs typeface="Nunito"/>
                <a:sym typeface="Nunito"/>
                <a:hlinkClick r:id="rId4"/>
              </a:rPr>
              <a:t>Learning both Weights and Connections for Efficient Neural Networks</a:t>
            </a:r>
            <a:r>
              <a:rPr lang="en" sz="10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(Han et al., 2015)</a:t>
            </a:r>
            <a:endParaRPr sz="10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793" name="Google Shape;793;p84"/>
          <p:cNvSpPr/>
          <p:nvPr/>
        </p:nvSpPr>
        <p:spPr>
          <a:xfrm>
            <a:off x="1344300" y="1592725"/>
            <a:ext cx="2052900" cy="2631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4" name="Google Shape;794;p84"/>
          <p:cNvSpPr txBox="1"/>
          <p:nvPr/>
        </p:nvSpPr>
        <p:spPr>
          <a:xfrm>
            <a:off x="2835100" y="1242025"/>
            <a:ext cx="518400" cy="3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FF"/>
                </a:solidFill>
                <a:latin typeface="Nunito"/>
                <a:ea typeface="Nunito"/>
                <a:cs typeface="Nunito"/>
                <a:sym typeface="Nunito"/>
              </a:rPr>
              <a:t>???</a:t>
            </a:r>
            <a:endParaRPr>
              <a:solidFill>
                <a:srgbClr val="FF00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p85"/>
          <p:cNvSpPr txBox="1">
            <a:spLocks noGrp="1"/>
          </p:cNvSpPr>
          <p:nvPr>
            <p:ph type="title"/>
          </p:nvPr>
        </p:nvSpPr>
        <p:spPr>
          <a:xfrm>
            <a:off x="311700" y="331300"/>
            <a:ext cx="8520600" cy="48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compression: pruning methods</a:t>
            </a:r>
            <a:endParaRPr/>
          </a:p>
        </p:txBody>
      </p:sp>
      <p:sp>
        <p:nvSpPr>
          <p:cNvPr id="800" name="Google Shape;800;p8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AutoNum type="arabicPeriod"/>
            </a:pPr>
            <a:r>
              <a:rPr lang="en">
                <a:solidFill>
                  <a:srgbClr val="CCCCCC"/>
                </a:solidFill>
              </a:rPr>
              <a:t>Remove nodes</a:t>
            </a:r>
            <a:endParaRPr>
              <a:solidFill>
                <a:srgbClr val="CCCCCC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Find least useful params &amp; set to 0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Number of params remains the same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Reducing number of non-zero params</a:t>
            </a:r>
            <a:endParaRPr/>
          </a:p>
        </p:txBody>
      </p:sp>
      <p:sp>
        <p:nvSpPr>
          <p:cNvPr id="801" name="Google Shape;801;p8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43</a:t>
            </a:fld>
            <a:endParaRPr/>
          </a:p>
        </p:txBody>
      </p:sp>
      <p:sp>
        <p:nvSpPr>
          <p:cNvPr id="802" name="Google Shape;802;p85"/>
          <p:cNvSpPr txBox="1"/>
          <p:nvPr/>
        </p:nvSpPr>
        <p:spPr>
          <a:xfrm>
            <a:off x="1147400" y="2808075"/>
            <a:ext cx="4456500" cy="80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FF"/>
                </a:solidFill>
                <a:latin typeface="Nunito"/>
                <a:ea typeface="Nunito"/>
                <a:cs typeface="Nunito"/>
                <a:sym typeface="Nunito"/>
              </a:rPr>
              <a:t>Makes models more sparse</a:t>
            </a:r>
            <a:endParaRPr sz="1800">
              <a:solidFill>
                <a:srgbClr val="FF00FF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ts val="1400"/>
              <a:buFont typeface="Nunito"/>
              <a:buChar char="●"/>
            </a:pPr>
            <a:r>
              <a:rPr lang="en">
                <a:solidFill>
                  <a:srgbClr val="FF00FF"/>
                </a:solidFill>
                <a:latin typeface="Nunito"/>
                <a:ea typeface="Nunito"/>
                <a:cs typeface="Nunito"/>
                <a:sym typeface="Nunito"/>
              </a:rPr>
              <a:t>lower memory footprint</a:t>
            </a:r>
            <a:endParaRPr>
              <a:solidFill>
                <a:srgbClr val="FF00FF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ts val="1400"/>
              <a:buFont typeface="Nunito"/>
              <a:buChar char="●"/>
            </a:pPr>
            <a:r>
              <a:rPr lang="en">
                <a:solidFill>
                  <a:srgbClr val="FF00FF"/>
                </a:solidFill>
                <a:latin typeface="Nunito"/>
                <a:ea typeface="Nunito"/>
                <a:cs typeface="Nunito"/>
                <a:sym typeface="Nunito"/>
              </a:rPr>
              <a:t>increased inference speed</a:t>
            </a:r>
            <a:endParaRPr>
              <a:solidFill>
                <a:srgbClr val="FF00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803" name="Google Shape;803;p85"/>
          <p:cNvCxnSpPr>
            <a:endCxn id="802" idx="0"/>
          </p:cNvCxnSpPr>
          <p:nvPr/>
        </p:nvCxnSpPr>
        <p:spPr>
          <a:xfrm>
            <a:off x="3072350" y="2447475"/>
            <a:ext cx="303300" cy="360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04" name="Google Shape;804;p85"/>
          <p:cNvCxnSpPr/>
          <p:nvPr/>
        </p:nvCxnSpPr>
        <p:spPr>
          <a:xfrm>
            <a:off x="337800" y="4869450"/>
            <a:ext cx="8327400" cy="183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05" name="Google Shape;805;p85"/>
          <p:cNvSpPr txBox="1"/>
          <p:nvPr/>
        </p:nvSpPr>
        <p:spPr>
          <a:xfrm>
            <a:off x="337800" y="4922975"/>
            <a:ext cx="64860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u="sng">
                <a:solidFill>
                  <a:schemeClr val="hlink"/>
                </a:solidFill>
                <a:latin typeface="Nunito"/>
                <a:ea typeface="Nunito"/>
                <a:cs typeface="Nunito"/>
                <a:sym typeface="Nunito"/>
                <a:hlinkClick r:id="rId3"/>
              </a:rPr>
              <a:t>The Lottery Ticket Hypothesis: Finding Sparse, Trainable Neural Networks</a:t>
            </a:r>
            <a:r>
              <a:rPr lang="en" sz="10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(Frankle et al., ICLR 2019)</a:t>
            </a:r>
            <a:endParaRPr sz="10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p86"/>
          <p:cNvSpPr txBox="1">
            <a:spLocks noGrp="1"/>
          </p:cNvSpPr>
          <p:nvPr>
            <p:ph type="title"/>
          </p:nvPr>
        </p:nvSpPr>
        <p:spPr>
          <a:xfrm>
            <a:off x="311700" y="331300"/>
            <a:ext cx="8520600" cy="48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compression: pruning methods</a:t>
            </a:r>
            <a:endParaRPr/>
          </a:p>
        </p:txBody>
      </p:sp>
      <p:sp>
        <p:nvSpPr>
          <p:cNvPr id="811" name="Google Shape;811;p8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AutoNum type="arabicPeriod"/>
            </a:pPr>
            <a:r>
              <a:rPr lang="en">
                <a:solidFill>
                  <a:srgbClr val="CCCCCC"/>
                </a:solidFill>
              </a:rPr>
              <a:t>Remove nodes</a:t>
            </a:r>
            <a:endParaRPr>
              <a:solidFill>
                <a:srgbClr val="CCCCCC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Find least useful params &amp; set to 0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Number of params remains the same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Reducing number of non-zero params</a:t>
            </a:r>
            <a:endParaRPr/>
          </a:p>
        </p:txBody>
      </p:sp>
      <p:sp>
        <p:nvSpPr>
          <p:cNvPr id="812" name="Google Shape;812;p8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44</a:t>
            </a:fld>
            <a:endParaRPr/>
          </a:p>
        </p:txBody>
      </p:sp>
      <p:cxnSp>
        <p:nvCxnSpPr>
          <p:cNvPr id="813" name="Google Shape;813;p86"/>
          <p:cNvCxnSpPr/>
          <p:nvPr/>
        </p:nvCxnSpPr>
        <p:spPr>
          <a:xfrm>
            <a:off x="337800" y="4869450"/>
            <a:ext cx="8327400" cy="183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14" name="Google Shape;814;p86"/>
          <p:cNvSpPr txBox="1"/>
          <p:nvPr/>
        </p:nvSpPr>
        <p:spPr>
          <a:xfrm>
            <a:off x="1147400" y="2808075"/>
            <a:ext cx="4456500" cy="80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FF"/>
                </a:solidFill>
                <a:latin typeface="Nunito"/>
                <a:ea typeface="Nunito"/>
                <a:cs typeface="Nunito"/>
                <a:sym typeface="Nunito"/>
              </a:rPr>
              <a:t>Can be used for architecture search</a:t>
            </a:r>
            <a:endParaRPr>
              <a:solidFill>
                <a:srgbClr val="FF00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815" name="Google Shape;815;p86"/>
          <p:cNvCxnSpPr>
            <a:endCxn id="814" idx="0"/>
          </p:cNvCxnSpPr>
          <p:nvPr/>
        </p:nvCxnSpPr>
        <p:spPr>
          <a:xfrm>
            <a:off x="3072350" y="2447475"/>
            <a:ext cx="303300" cy="360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p87"/>
          <p:cNvSpPr txBox="1">
            <a:spLocks noGrp="1"/>
          </p:cNvSpPr>
          <p:nvPr>
            <p:ph type="title"/>
          </p:nvPr>
        </p:nvSpPr>
        <p:spPr>
          <a:xfrm>
            <a:off x="311700" y="331300"/>
            <a:ext cx="8520600" cy="48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compression: factorization</a:t>
            </a:r>
            <a:endParaRPr/>
          </a:p>
        </p:txBody>
      </p:sp>
      <p:sp>
        <p:nvSpPr>
          <p:cNvPr id="821" name="Google Shape;821;p8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8767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3 x 3 matrix can be written as a product of 3 x 1 and 1 x 3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6 params instead of 9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Replace convolution filters (many parameters) with compact blocks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E.g. </a:t>
            </a:r>
            <a:r>
              <a:rPr lang="en" dirty="0" err="1"/>
              <a:t>MobileNets</a:t>
            </a:r>
            <a:r>
              <a:rPr lang="en" dirty="0"/>
              <a:t>:</a:t>
            </a:r>
            <a:endParaRPr dirty="0"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 dirty="0"/>
              <a:t>(a) are replaced by </a:t>
            </a:r>
            <a:r>
              <a:rPr lang="en" dirty="0" err="1"/>
              <a:t>depthwise</a:t>
            </a:r>
            <a:r>
              <a:rPr lang="en" dirty="0"/>
              <a:t> convolution</a:t>
            </a:r>
            <a:endParaRPr dirty="0"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 dirty="0"/>
              <a:t>(b) and pointwise convolution</a:t>
            </a:r>
            <a:endParaRPr dirty="0"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 dirty="0"/>
              <a:t>(c) to build a </a:t>
            </a:r>
            <a:r>
              <a:rPr lang="en" dirty="0" err="1"/>
              <a:t>depthwise</a:t>
            </a:r>
            <a:r>
              <a:rPr lang="en" dirty="0"/>
              <a:t> separable filter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822" name="Google Shape;822;p8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45</a:t>
            </a:fld>
            <a:endParaRPr/>
          </a:p>
        </p:txBody>
      </p:sp>
      <p:cxnSp>
        <p:nvCxnSpPr>
          <p:cNvPr id="823" name="Google Shape;823;p87"/>
          <p:cNvCxnSpPr/>
          <p:nvPr/>
        </p:nvCxnSpPr>
        <p:spPr>
          <a:xfrm>
            <a:off x="337800" y="4869450"/>
            <a:ext cx="8327400" cy="183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24" name="Google Shape;824;p87"/>
          <p:cNvSpPr txBox="1"/>
          <p:nvPr/>
        </p:nvSpPr>
        <p:spPr>
          <a:xfrm>
            <a:off x="337800" y="4922975"/>
            <a:ext cx="64860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" sz="1000" u="sng">
                <a:solidFill>
                  <a:srgbClr val="1155CC"/>
                </a:solidFill>
                <a:latin typeface="Nunito"/>
                <a:ea typeface="Nunito"/>
                <a:cs typeface="Nunito"/>
                <a:sym typeface="Nuni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MobileNets: Efficient Convolutional Neural Networks for Mobile Vision Applications</a:t>
            </a:r>
            <a:r>
              <a:rPr lang="en" sz="10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(Howard et al., 2017)</a:t>
            </a:r>
            <a:endParaRPr sz="10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825" name="Google Shape;825;p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44575" y="813988"/>
            <a:ext cx="2969450" cy="3959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88"/>
          <p:cNvSpPr txBox="1">
            <a:spLocks noGrp="1"/>
          </p:cNvSpPr>
          <p:nvPr>
            <p:ph type="title"/>
          </p:nvPr>
        </p:nvSpPr>
        <p:spPr>
          <a:xfrm>
            <a:off x="311700" y="331300"/>
            <a:ext cx="8520600" cy="48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Make models smaller: case study</a:t>
            </a:r>
            <a:endParaRPr/>
          </a:p>
        </p:txBody>
      </p:sp>
      <p:sp>
        <p:nvSpPr>
          <p:cNvPr id="831" name="Google Shape;831;p8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46</a:t>
            </a:fld>
            <a:endParaRPr/>
          </a:p>
        </p:txBody>
      </p:sp>
      <p:pic>
        <p:nvPicPr>
          <p:cNvPr id="832" name="Google Shape;832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4524" y="1161775"/>
            <a:ext cx="6534950" cy="36724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33" name="Google Shape;833;p88"/>
          <p:cNvCxnSpPr/>
          <p:nvPr/>
        </p:nvCxnSpPr>
        <p:spPr>
          <a:xfrm>
            <a:off x="337800" y="4869450"/>
            <a:ext cx="8327400" cy="183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34" name="Google Shape;834;p88"/>
          <p:cNvSpPr txBox="1"/>
          <p:nvPr/>
        </p:nvSpPr>
        <p:spPr>
          <a:xfrm>
            <a:off x="337800" y="4922975"/>
            <a:ext cx="64860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u="sng">
                <a:solidFill>
                  <a:schemeClr val="accent5"/>
                </a:solidFill>
                <a:latin typeface="Nunito"/>
                <a:ea typeface="Nunito"/>
                <a:cs typeface="Nunito"/>
                <a:sym typeface="Nuni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How We Scaled Bert To Serve 1+ Billion Daily Requests on CPUs</a:t>
            </a:r>
            <a:r>
              <a:rPr lang="en" sz="1000">
                <a:solidFill>
                  <a:srgbClr val="030353"/>
                </a:solidFill>
                <a:latin typeface="Nunito"/>
                <a:ea typeface="Nunito"/>
                <a:cs typeface="Nunito"/>
                <a:sym typeface="Nunito"/>
              </a:rPr>
              <a:t> (Roblox, 2020)</a:t>
            </a:r>
            <a:endParaRPr sz="10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p89"/>
          <p:cNvSpPr txBox="1">
            <a:spLocks noGrp="1"/>
          </p:cNvSpPr>
          <p:nvPr>
            <p:ph type="title"/>
          </p:nvPr>
        </p:nvSpPr>
        <p:spPr>
          <a:xfrm>
            <a:off x="1078350" y="1601150"/>
            <a:ext cx="4389000" cy="16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Compiling &amp; optimizing models for edge devices</a:t>
            </a:r>
            <a:endParaRPr/>
          </a:p>
        </p:txBody>
      </p:sp>
      <p:sp>
        <p:nvSpPr>
          <p:cNvPr id="840" name="Google Shape;840;p8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47</a:t>
            </a:fld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p9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48</a:t>
            </a:fld>
            <a:endParaRPr/>
          </a:p>
        </p:txBody>
      </p:sp>
      <p:sp>
        <p:nvSpPr>
          <p:cNvPr id="846" name="Google Shape;846;p90"/>
          <p:cNvSpPr txBox="1"/>
          <p:nvPr/>
        </p:nvSpPr>
        <p:spPr>
          <a:xfrm>
            <a:off x="3399100" y="3732575"/>
            <a:ext cx="51615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00FF"/>
                </a:solidFill>
                <a:latin typeface="Nunito"/>
                <a:ea typeface="Nunito"/>
                <a:cs typeface="Nunito"/>
                <a:sym typeface="Nunito"/>
              </a:rPr>
              <a:t>Soumith Chintala, creator of PyTorch (</a:t>
            </a:r>
            <a:r>
              <a:rPr lang="en" sz="1500" u="sng">
                <a:solidFill>
                  <a:schemeClr val="hlink"/>
                </a:solidFill>
                <a:latin typeface="Nunito"/>
                <a:ea typeface="Nunito"/>
                <a:cs typeface="Nunito"/>
                <a:sym typeface="Nunito"/>
                <a:hlinkClick r:id="rId3"/>
              </a:rPr>
              <a:t>VentureBeat</a:t>
            </a:r>
            <a:r>
              <a:rPr lang="en" sz="1500">
                <a:solidFill>
                  <a:srgbClr val="FF00FF"/>
                </a:solidFill>
                <a:latin typeface="Nunito"/>
                <a:ea typeface="Nunito"/>
                <a:cs typeface="Nunito"/>
                <a:sym typeface="Nunito"/>
              </a:rPr>
              <a:t>, 2020)</a:t>
            </a:r>
            <a:endParaRPr sz="1500">
              <a:solidFill>
                <a:srgbClr val="FF00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847" name="Google Shape;847;p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864325"/>
            <a:ext cx="8839204" cy="25723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6"/>
          <p:cNvSpPr txBox="1">
            <a:spLocks noGrp="1"/>
          </p:cNvSpPr>
          <p:nvPr>
            <p:ph type="title"/>
          </p:nvPr>
        </p:nvSpPr>
        <p:spPr>
          <a:xfrm>
            <a:off x="311700" y="331300"/>
            <a:ext cx="8520600" cy="48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passing through brokers</a:t>
            </a:r>
            <a:endParaRPr/>
          </a:p>
        </p:txBody>
      </p:sp>
      <p:sp>
        <p:nvSpPr>
          <p:cNvPr id="231" name="Google Shape;231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232" name="Google Shape;232;p26"/>
          <p:cNvSpPr/>
          <p:nvPr/>
        </p:nvSpPr>
        <p:spPr>
          <a:xfrm>
            <a:off x="2056025" y="1390525"/>
            <a:ext cx="1308325" cy="704900"/>
          </a:xfrm>
          <a:prstGeom prst="flowChartProcess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Nunito"/>
                <a:ea typeface="Nunito"/>
                <a:cs typeface="Nunito"/>
                <a:sym typeface="Nunito"/>
              </a:rPr>
              <a:t>Ride</a:t>
            </a:r>
            <a:endParaRPr sz="1300"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Nunito"/>
                <a:ea typeface="Nunito"/>
                <a:cs typeface="Nunito"/>
                <a:sym typeface="Nunito"/>
              </a:rPr>
              <a:t>management</a:t>
            </a:r>
            <a:endParaRPr sz="13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33" name="Google Shape;233;p26"/>
          <p:cNvSpPr/>
          <p:nvPr/>
        </p:nvSpPr>
        <p:spPr>
          <a:xfrm>
            <a:off x="5521300" y="1390525"/>
            <a:ext cx="1308325" cy="704900"/>
          </a:xfrm>
          <a:prstGeom prst="flowChartProcess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Nunito"/>
                <a:ea typeface="Nunito"/>
                <a:cs typeface="Nunito"/>
                <a:sym typeface="Nunito"/>
              </a:rPr>
              <a:t>Driver management</a:t>
            </a:r>
            <a:endParaRPr sz="13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34" name="Google Shape;234;p26"/>
          <p:cNvSpPr/>
          <p:nvPr/>
        </p:nvSpPr>
        <p:spPr>
          <a:xfrm>
            <a:off x="3897450" y="3128925"/>
            <a:ext cx="1254350" cy="704900"/>
          </a:xfrm>
          <a:prstGeom prst="flowChartProcess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Nunito"/>
                <a:ea typeface="Nunito"/>
                <a:cs typeface="Nunito"/>
                <a:sym typeface="Nunito"/>
              </a:rPr>
              <a:t>Price optimization</a:t>
            </a:r>
            <a:endParaRPr sz="13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35" name="Google Shape;235;p26"/>
          <p:cNvSpPr/>
          <p:nvPr/>
        </p:nvSpPr>
        <p:spPr>
          <a:xfrm>
            <a:off x="4073050" y="1957738"/>
            <a:ext cx="903150" cy="781975"/>
          </a:xfrm>
          <a:prstGeom prst="flowChartMagneticDisk">
            <a:avLst/>
          </a:prstGeom>
          <a:noFill/>
          <a:ln w="9525" cap="flat" cmpd="sng">
            <a:solidFill>
              <a:srgbClr val="595959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Nunito"/>
                <a:ea typeface="Nunito"/>
                <a:cs typeface="Nunito"/>
                <a:sym typeface="Nunito"/>
              </a:rPr>
              <a:t>Real-time transport</a:t>
            </a:r>
            <a:endParaRPr sz="1100"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236" name="Google Shape;236;p26"/>
          <p:cNvCxnSpPr/>
          <p:nvPr/>
        </p:nvCxnSpPr>
        <p:spPr>
          <a:xfrm>
            <a:off x="3364350" y="1742975"/>
            <a:ext cx="708600" cy="5724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237" name="Google Shape;237;p26"/>
          <p:cNvCxnSpPr>
            <a:endCxn id="235" idx="4"/>
          </p:cNvCxnSpPr>
          <p:nvPr/>
        </p:nvCxnSpPr>
        <p:spPr>
          <a:xfrm flipH="1">
            <a:off x="4976200" y="1743025"/>
            <a:ext cx="545100" cy="6057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238" name="Google Shape;238;p26"/>
          <p:cNvCxnSpPr>
            <a:stCxn id="235" idx="3"/>
          </p:cNvCxnSpPr>
          <p:nvPr/>
        </p:nvCxnSpPr>
        <p:spPr>
          <a:xfrm>
            <a:off x="4524625" y="2739713"/>
            <a:ext cx="0" cy="3891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triangle" w="med" len="med"/>
            <a:tailEnd type="triangle" w="med" len="med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1"/>
          <p:cNvSpPr txBox="1">
            <a:spLocks noGrp="1"/>
          </p:cNvSpPr>
          <p:nvPr>
            <p:ph type="title"/>
          </p:nvPr>
        </p:nvSpPr>
        <p:spPr>
          <a:xfrm>
            <a:off x="311700" y="331300"/>
            <a:ext cx="8520600" cy="48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Real-time transport: pubsub</a:t>
            </a:r>
            <a:endParaRPr/>
          </a:p>
        </p:txBody>
      </p:sp>
      <p:sp>
        <p:nvSpPr>
          <p:cNvPr id="292" name="Google Shape;292;p3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7396200" cy="92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Any service can publish to a stream [producer]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Any service can subscribe to a stream to get info they need [consumer]</a:t>
            </a:r>
            <a:endParaRPr sz="1600"/>
          </a:p>
        </p:txBody>
      </p:sp>
      <p:sp>
        <p:nvSpPr>
          <p:cNvPr id="293" name="Google Shape;293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294" name="Google Shape;294;p31"/>
          <p:cNvSpPr txBox="1"/>
          <p:nvPr/>
        </p:nvSpPr>
        <p:spPr>
          <a:xfrm>
            <a:off x="541825" y="2535200"/>
            <a:ext cx="6033600" cy="22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24292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from confluent_kafka import Consumer, SerializingProducer</a:t>
            </a:r>
            <a:endParaRPr sz="1200">
              <a:solidFill>
                <a:srgbClr val="24292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24292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4292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producer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200">
                <a:solidFill>
                  <a:srgbClr val="24292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SerializingProducer</a:t>
            </a:r>
            <a:r>
              <a:rPr lang="en" sz="1200">
                <a:solidFill>
                  <a:srgbClr val="24292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(producer_config)</a:t>
            </a:r>
            <a:endParaRPr sz="1200">
              <a:solidFill>
                <a:srgbClr val="24292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24292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producer.produce(</a:t>
            </a:r>
            <a:endParaRPr sz="1200">
              <a:solidFill>
                <a:srgbClr val="24292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24292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topic=”prediction”,</a:t>
            </a:r>
            <a:endParaRPr sz="1200">
              <a:solidFill>
                <a:srgbClr val="24292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24292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key=example_id,</a:t>
            </a:r>
            <a:endParaRPr sz="1200">
              <a:solidFill>
                <a:srgbClr val="24292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24292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value=prediction,</a:t>
            </a:r>
            <a:endParaRPr sz="1200">
              <a:solidFill>
                <a:srgbClr val="24292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4292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)</a:t>
            </a:r>
            <a:endParaRPr sz="1200">
              <a:solidFill>
                <a:srgbClr val="24292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24292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4292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pred_consumer = Consumer(consumer_config)</a:t>
            </a:r>
            <a:endParaRPr sz="1200">
              <a:solidFill>
                <a:srgbClr val="24292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4292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pred_consumer.subscribe([”prediction”])</a:t>
            </a:r>
            <a:endParaRPr sz="1200">
              <a:solidFill>
                <a:srgbClr val="24292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2"/>
          <p:cNvSpPr txBox="1">
            <a:spLocks noGrp="1"/>
          </p:cNvSpPr>
          <p:nvPr>
            <p:ph type="title"/>
          </p:nvPr>
        </p:nvSpPr>
        <p:spPr>
          <a:xfrm>
            <a:off x="311700" y="331300"/>
            <a:ext cx="8520600" cy="48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Real-time transport: pubsub, message queue, etc.</a:t>
            </a:r>
            <a:endParaRPr/>
          </a:p>
        </p:txBody>
      </p:sp>
      <p:sp>
        <p:nvSpPr>
          <p:cNvPr id="300" name="Google Shape;300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grpSp>
        <p:nvGrpSpPr>
          <p:cNvPr id="301" name="Google Shape;301;p32"/>
          <p:cNvGrpSpPr/>
          <p:nvPr/>
        </p:nvGrpSpPr>
        <p:grpSpPr>
          <a:xfrm>
            <a:off x="82675" y="1636774"/>
            <a:ext cx="9001826" cy="1188601"/>
            <a:chOff x="82675" y="1636774"/>
            <a:chExt cx="9001826" cy="1188601"/>
          </a:xfrm>
        </p:grpSpPr>
        <p:pic>
          <p:nvPicPr>
            <p:cNvPr id="302" name="Google Shape;302;p3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2675" y="1721627"/>
              <a:ext cx="2125227" cy="101886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3" name="Google Shape;303;p3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766900" y="1636774"/>
              <a:ext cx="6317601" cy="118860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04" name="Google Shape;304;p32"/>
          <p:cNvGrpSpPr/>
          <p:nvPr/>
        </p:nvGrpSpPr>
        <p:grpSpPr>
          <a:xfrm>
            <a:off x="31800" y="3225325"/>
            <a:ext cx="9117503" cy="1188600"/>
            <a:chOff x="31800" y="3225325"/>
            <a:chExt cx="9117503" cy="1188600"/>
          </a:xfrm>
        </p:grpSpPr>
        <p:pic>
          <p:nvPicPr>
            <p:cNvPr id="305" name="Google Shape;305;p3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766900" y="3225325"/>
              <a:ext cx="6382403" cy="1188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6" name="Google Shape;306;p3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1800" y="3635324"/>
              <a:ext cx="2353125" cy="3686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4"/>
          <p:cNvSpPr txBox="1">
            <a:spLocks noGrp="1"/>
          </p:cNvSpPr>
          <p:nvPr>
            <p:ph type="title"/>
          </p:nvPr>
        </p:nvSpPr>
        <p:spPr>
          <a:xfrm>
            <a:off x="311700" y="331300"/>
            <a:ext cx="8520600" cy="48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Batch processing vs. stream processing</a:t>
            </a:r>
            <a:endParaRPr/>
          </a:p>
        </p:txBody>
      </p:sp>
      <p:sp>
        <p:nvSpPr>
          <p:cNvPr id="336" name="Google Shape;336;p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graphicFrame>
        <p:nvGraphicFramePr>
          <p:cNvPr id="337" name="Google Shape;337;p34"/>
          <p:cNvGraphicFramePr/>
          <p:nvPr/>
        </p:nvGraphicFramePr>
        <p:xfrm>
          <a:off x="464200" y="1508300"/>
          <a:ext cx="7538550" cy="2697330"/>
        </p:xfrm>
        <a:graphic>
          <a:graphicData uri="http://schemas.openxmlformats.org/drawingml/2006/table">
            <a:tbl>
              <a:tblPr>
                <a:noFill/>
                <a:tableStyleId>{D6280F8E-F0AB-4C6E-AAED-378873462E63}</a:tableStyleId>
              </a:tblPr>
              <a:tblGrid>
                <a:gridCol w="3619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19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 b="1">
                          <a:latin typeface="Nunito"/>
                          <a:ea typeface="Nunito"/>
                          <a:cs typeface="Nunito"/>
                          <a:sym typeface="Nunito"/>
                        </a:rPr>
                        <a:t>Historical data</a:t>
                      </a:r>
                      <a:endParaRPr sz="1900" b="1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 b="1">
                          <a:latin typeface="Nunito"/>
                          <a:ea typeface="Nunito"/>
                          <a:cs typeface="Nunito"/>
                          <a:sym typeface="Nunito"/>
                        </a:rPr>
                        <a:t>Streaming data</a:t>
                      </a:r>
                      <a:endParaRPr sz="1900" b="1"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Nunito"/>
                          <a:ea typeface="Nunito"/>
                          <a:cs typeface="Nunito"/>
                          <a:sym typeface="Nunito"/>
                        </a:rPr>
                        <a:t>Databases, data warehouses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Nunito"/>
                          <a:ea typeface="Nunito"/>
                          <a:cs typeface="Nunito"/>
                          <a:sym typeface="Nunito"/>
                        </a:rPr>
                        <a:t>Kafka, Kinesis, Pulsar, etc.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Nunito"/>
                          <a:ea typeface="Nunito"/>
                          <a:cs typeface="Nunito"/>
                          <a:sym typeface="Nunito"/>
                        </a:rPr>
                        <a:t>Batch</a:t>
                      </a:r>
                      <a:r>
                        <a:rPr lang="en">
                          <a:solidFill>
                            <a:srgbClr val="000000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 features: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  <a:p>
                      <a:pPr marL="457200" lvl="0" indent="-3175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Nunito"/>
                        <a:buChar char="●"/>
                      </a:pPr>
                      <a:r>
                        <a:rPr lang="en">
                          <a:latin typeface="Nunito"/>
                          <a:ea typeface="Nunito"/>
                          <a:cs typeface="Nunito"/>
                          <a:sym typeface="Nunito"/>
                        </a:rPr>
                        <a:t>age, gender, job, city, income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  <a:p>
                      <a:pPr marL="457200" lvl="0" indent="-3175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Nunito"/>
                        <a:buChar char="●"/>
                      </a:pPr>
                      <a:r>
                        <a:rPr lang="en">
                          <a:latin typeface="Nunito"/>
                          <a:ea typeface="Nunito"/>
                          <a:cs typeface="Nunito"/>
                          <a:sym typeface="Nunito"/>
                        </a:rPr>
                        <a:t>when account was created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Nunito"/>
                          <a:ea typeface="Nunito"/>
                          <a:cs typeface="Nunito"/>
                          <a:sym typeface="Nunito"/>
                        </a:rPr>
                        <a:t>Dynamic features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  <a:p>
                      <a:pPr marL="457200" lvl="0" indent="-3175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Nunito"/>
                        <a:buChar char="●"/>
                      </a:pPr>
                      <a:r>
                        <a:rPr lang="en">
                          <a:latin typeface="Nunito"/>
                          <a:ea typeface="Nunito"/>
                          <a:cs typeface="Nunito"/>
                          <a:sym typeface="Nunito"/>
                        </a:rPr>
                        <a:t>locations in the last 10 minutes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  <a:p>
                      <a:pPr marL="457200" lvl="0" indent="-3175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Nunito"/>
                        <a:buChar char="●"/>
                      </a:pPr>
                      <a:r>
                        <a:rPr lang="en">
                          <a:latin typeface="Nunito"/>
                          <a:ea typeface="Nunito"/>
                          <a:cs typeface="Nunito"/>
                          <a:sym typeface="Nunito"/>
                        </a:rPr>
                        <a:t>recent activities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Nunito"/>
                          <a:ea typeface="Nunito"/>
                          <a:cs typeface="Nunito"/>
                          <a:sym typeface="Nunito"/>
                        </a:rPr>
                        <a:t>Bounded: know when a job finishes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Nunito"/>
                          <a:ea typeface="Nunito"/>
                          <a:cs typeface="Nunito"/>
                          <a:sym typeface="Nunito"/>
                        </a:rPr>
                        <a:t>Unbounded: never finish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Nunito"/>
                          <a:ea typeface="Nunito"/>
                          <a:cs typeface="Nunito"/>
                          <a:sym typeface="Nunito"/>
                        </a:rPr>
                        <a:t>Processing kicked of periodically, in batch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  <a:p>
                      <a:pPr marL="457200" lvl="0" indent="-3175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Nunito"/>
                        <a:buChar char="●"/>
                      </a:pPr>
                      <a:r>
                        <a:rPr lang="en">
                          <a:latin typeface="Nunito"/>
                          <a:ea typeface="Nunito"/>
                          <a:cs typeface="Nunito"/>
                          <a:sym typeface="Nunito"/>
                        </a:rPr>
                        <a:t>e.g. MapReduce, Spark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Nunito"/>
                          <a:ea typeface="Nunito"/>
                          <a:cs typeface="Nunito"/>
                          <a:sym typeface="Nunito"/>
                        </a:rPr>
                        <a:t>Processing can be kicked off as events arrive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  <a:p>
                      <a:pPr marL="457200" lvl="0" indent="-3175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Font typeface="Nunito"/>
                        <a:buChar char="●"/>
                      </a:pPr>
                      <a:r>
                        <a:rPr lang="en">
                          <a:latin typeface="Nunito"/>
                          <a:ea typeface="Nunito"/>
                          <a:cs typeface="Nunito"/>
                          <a:sym typeface="Nunito"/>
                        </a:rPr>
                        <a:t>e.g. Flink, Samza, Spark Streaming</a:t>
                      </a:r>
                      <a:endParaRPr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36"/>
          <p:cNvSpPr txBox="1">
            <a:spLocks noGrp="1"/>
          </p:cNvSpPr>
          <p:nvPr>
            <p:ph type="title"/>
          </p:nvPr>
        </p:nvSpPr>
        <p:spPr>
          <a:xfrm>
            <a:off x="311700" y="331300"/>
            <a:ext cx="8520600" cy="48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One model, two pipelines</a:t>
            </a:r>
            <a:endParaRPr/>
          </a:p>
        </p:txBody>
      </p:sp>
      <p:sp>
        <p:nvSpPr>
          <p:cNvPr id="350" name="Google Shape;350;p3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pic>
        <p:nvPicPr>
          <p:cNvPr id="351" name="Google Shape;35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0875" y="1514000"/>
            <a:ext cx="6382250" cy="2285000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36"/>
          <p:cNvSpPr txBox="1"/>
          <p:nvPr/>
        </p:nvSpPr>
        <p:spPr>
          <a:xfrm>
            <a:off x="546450" y="4316725"/>
            <a:ext cx="8448000" cy="7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FF0000"/>
                </a:solidFill>
                <a:latin typeface="Nunito"/>
                <a:ea typeface="Nunito"/>
                <a:cs typeface="Nunito"/>
                <a:sym typeface="Nunito"/>
              </a:rPr>
              <a:t>⚠⚠ A common source of errors in production ⚠⚠</a:t>
            </a:r>
            <a:endParaRPr sz="2500">
              <a:solidFill>
                <a:srgbClr val="FF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</TotalTime>
  <Words>1953</Words>
  <Application>Microsoft Macintosh PowerPoint</Application>
  <PresentationFormat>Presentación en pantalla (16:9)</PresentationFormat>
  <Paragraphs>337</Paragraphs>
  <Slides>48</Slides>
  <Notes>48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48</vt:i4>
      </vt:variant>
    </vt:vector>
  </HeadingPairs>
  <TitlesOfParts>
    <vt:vector size="53" baseType="lpstr">
      <vt:lpstr>Nunito</vt:lpstr>
      <vt:lpstr>Arial</vt:lpstr>
      <vt:lpstr>Proxima Nova</vt:lpstr>
      <vt:lpstr>Courier New</vt:lpstr>
      <vt:lpstr>Simple Light</vt:lpstr>
      <vt:lpstr>Presentación de PowerPoint</vt:lpstr>
      <vt:lpstr>How to pass data between processes?</vt:lpstr>
      <vt:lpstr>Data passing through databases</vt:lpstr>
      <vt:lpstr>Data passing through services</vt:lpstr>
      <vt:lpstr>Data passing through brokers</vt:lpstr>
      <vt:lpstr>Real-time transport: pubsub</vt:lpstr>
      <vt:lpstr>Real-time transport: pubsub, message queue, etc.</vt:lpstr>
      <vt:lpstr>Batch processing vs. stream processing</vt:lpstr>
      <vt:lpstr>One model, two pipelines</vt:lpstr>
      <vt:lpstr>One model, two pipelines: example</vt:lpstr>
      <vt:lpstr>Presentación de PowerPoint</vt:lpstr>
      <vt:lpstr>Barriers to stream processing</vt:lpstr>
      <vt:lpstr>Barriers to stream processing</vt:lpstr>
      <vt:lpstr>How to serve your model?</vt:lpstr>
      <vt:lpstr>Presentación de PowerPoint</vt:lpstr>
      <vt:lpstr>Batch prediction vs. online prediction</vt:lpstr>
      <vt:lpstr>Batch prediction vs. online prediction</vt:lpstr>
      <vt:lpstr>Presentación de PowerPoint</vt:lpstr>
      <vt:lpstr>Hybrid: batch &amp; online prediction</vt:lpstr>
      <vt:lpstr>Cloud computing vs. edge computing</vt:lpstr>
      <vt:lpstr>Presentación de PowerPoint</vt:lpstr>
      <vt:lpstr>Benefits of edge computing</vt:lpstr>
      <vt:lpstr>Benefits of edge computing</vt:lpstr>
      <vt:lpstr>Benefits of edge computing</vt:lpstr>
      <vt:lpstr>Benefits of edge computing</vt:lpstr>
      <vt:lpstr>A cloud mistake can bankrupt your startup!</vt:lpstr>
      <vt:lpstr>Hybrid</vt:lpstr>
      <vt:lpstr>Challenges of ML on the edge</vt:lpstr>
      <vt:lpstr>Make hardware more powerful: big companies</vt:lpstr>
      <vt:lpstr>Future of ML: online and on-device</vt:lpstr>
      <vt:lpstr>Model Compression</vt:lpstr>
      <vt:lpstr>Presentación de PowerPoint</vt:lpstr>
      <vt:lpstr>Model compression</vt:lpstr>
      <vt:lpstr>Model compression: active research/development</vt:lpstr>
      <vt:lpstr>Model compression: quantization</vt:lpstr>
      <vt:lpstr>Model compression: quantization</vt:lpstr>
      <vt:lpstr>Model compression: knowledge distillation</vt:lpstr>
      <vt:lpstr>Model compression: knowledge distillation</vt:lpstr>
      <vt:lpstr>Model compression: pruning</vt:lpstr>
      <vt:lpstr>Model compression: pruning methods</vt:lpstr>
      <vt:lpstr>Model compression: pruning methods</vt:lpstr>
      <vt:lpstr>Model compression: pruning methods</vt:lpstr>
      <vt:lpstr>Model compression: pruning methods</vt:lpstr>
      <vt:lpstr>Model compression: pruning methods</vt:lpstr>
      <vt:lpstr>Model compression: factorization</vt:lpstr>
      <vt:lpstr>Make models smaller: case study</vt:lpstr>
      <vt:lpstr>Compiling &amp; optimizing models for edge devices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cp:lastModifiedBy>JULIO WAISSMAN VILANOVA</cp:lastModifiedBy>
  <cp:revision>1</cp:revision>
  <dcterms:modified xsi:type="dcterms:W3CDTF">2022-04-30T14:49:17Z</dcterms:modified>
</cp:coreProperties>
</file>